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4" r:id="rId1"/>
  </p:sldMasterIdLst>
  <p:notesMasterIdLst>
    <p:notesMasterId r:id="rId37"/>
  </p:notesMasterIdLst>
  <p:handoutMasterIdLst>
    <p:handoutMasterId r:id="rId38"/>
  </p:handoutMasterIdLst>
  <p:sldIdLst>
    <p:sldId id="536" r:id="rId2"/>
    <p:sldId id="482" r:id="rId3"/>
    <p:sldId id="445" r:id="rId4"/>
    <p:sldId id="272" r:id="rId5"/>
    <p:sldId id="649" r:id="rId6"/>
    <p:sldId id="563" r:id="rId7"/>
    <p:sldId id="562" r:id="rId8"/>
    <p:sldId id="564" r:id="rId9"/>
    <p:sldId id="553" r:id="rId10"/>
    <p:sldId id="555" r:id="rId11"/>
    <p:sldId id="554" r:id="rId12"/>
    <p:sldId id="574" r:id="rId13"/>
    <p:sldId id="605" r:id="rId14"/>
    <p:sldId id="638" r:id="rId15"/>
    <p:sldId id="606" r:id="rId16"/>
    <p:sldId id="609" r:id="rId17"/>
    <p:sldId id="650" r:id="rId18"/>
    <p:sldId id="658" r:id="rId19"/>
    <p:sldId id="652" r:id="rId20"/>
    <p:sldId id="653" r:id="rId21"/>
    <p:sldId id="643" r:id="rId22"/>
    <p:sldId id="654" r:id="rId23"/>
    <p:sldId id="655" r:id="rId24"/>
    <p:sldId id="656" r:id="rId25"/>
    <p:sldId id="657" r:id="rId26"/>
    <p:sldId id="631" r:id="rId27"/>
    <p:sldId id="626" r:id="rId28"/>
    <p:sldId id="632" r:id="rId29"/>
    <p:sldId id="644" r:id="rId30"/>
    <p:sldId id="645" r:id="rId31"/>
    <p:sldId id="646" r:id="rId32"/>
    <p:sldId id="647" r:id="rId33"/>
    <p:sldId id="648" r:id="rId34"/>
    <p:sldId id="628" r:id="rId35"/>
    <p:sldId id="614" r:id="rId36"/>
  </p:sldIdLst>
  <p:sldSz cx="12192000" cy="6858000"/>
  <p:notesSz cx="7102475" cy="9388475"/>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2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536"/>
    <a:srgbClr val="1A1A1A"/>
    <a:srgbClr val="9C877B"/>
    <a:srgbClr val="DCC652"/>
    <a:srgbClr val="33336A"/>
    <a:srgbClr val="E5CCB5"/>
    <a:srgbClr val="744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6835" autoAdjust="0"/>
  </p:normalViewPr>
  <p:slideViewPr>
    <p:cSldViewPr>
      <p:cViewPr varScale="1">
        <p:scale>
          <a:sx n="60" d="100"/>
          <a:sy n="60" d="100"/>
        </p:scale>
        <p:origin x="108" y="870"/>
      </p:cViewPr>
      <p:guideLst>
        <p:guide orient="horz" pos="120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92"/>
    </p:cViewPr>
  </p:sorterViewPr>
  <p:notesViewPr>
    <p:cSldViewPr>
      <p:cViewPr varScale="1">
        <p:scale>
          <a:sx n="82" d="100"/>
          <a:sy n="82"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89B1E-CF31-4515-B2A0-6155F4F96C51}" type="doc">
      <dgm:prSet loTypeId="urn:microsoft.com/office/officeart/2005/8/layout/hProcess9" loCatId="process" qsTypeId="urn:microsoft.com/office/officeart/2005/8/quickstyle/simple1" qsCatId="simple" csTypeId="urn:microsoft.com/office/officeart/2005/8/colors/accent2_3" csCatId="accent2" phldr="1"/>
      <dgm:spPr/>
      <dgm:t>
        <a:bodyPr/>
        <a:lstStyle/>
        <a:p>
          <a:endParaRPr lang="en-US"/>
        </a:p>
      </dgm:t>
    </dgm:pt>
    <dgm:pt modelId="{69306208-7DE5-46EC-AD0A-B7A96A3065E0}">
      <dgm:prSet phldrT="[Text]" custT="1"/>
      <dgm:spPr>
        <a:solidFill>
          <a:srgbClr val="9C877B"/>
        </a:solidFill>
      </dgm:spPr>
      <dgm:t>
        <a:bodyPr/>
        <a:lstStyle/>
        <a:p>
          <a:r>
            <a:rPr lang="en-US" sz="1600" dirty="0">
              <a:latin typeface="Montserrat" panose="00000500000000000000" pitchFamily="2" charset="0"/>
            </a:rPr>
            <a:t>Community Advisory Meeting</a:t>
          </a:r>
        </a:p>
      </dgm:t>
    </dgm:pt>
    <dgm:pt modelId="{FDABE073-EFBF-4DEB-8C18-BDD773B762E9}" type="parTrans" cxnId="{BD1BD700-7AD2-4384-A725-FD7305ECD64A}">
      <dgm:prSet/>
      <dgm:spPr/>
      <dgm:t>
        <a:bodyPr/>
        <a:lstStyle/>
        <a:p>
          <a:endParaRPr lang="en-US"/>
        </a:p>
      </dgm:t>
    </dgm:pt>
    <dgm:pt modelId="{D4FFBBE3-D3C7-4F4B-ABC2-765F2BABCED6}" type="sibTrans" cxnId="{BD1BD700-7AD2-4384-A725-FD7305ECD64A}">
      <dgm:prSet/>
      <dgm:spPr/>
      <dgm:t>
        <a:bodyPr/>
        <a:lstStyle/>
        <a:p>
          <a:endParaRPr lang="en-US"/>
        </a:p>
      </dgm:t>
    </dgm:pt>
    <dgm:pt modelId="{47467AE3-AF3A-4EEC-990C-3573F1692DFA}">
      <dgm:prSet phldrT="[Text]" custT="1"/>
      <dgm:spPr>
        <a:solidFill>
          <a:srgbClr val="8E1536"/>
        </a:solidFill>
      </dgm:spPr>
      <dgm:t>
        <a:bodyPr/>
        <a:lstStyle/>
        <a:p>
          <a:r>
            <a:rPr lang="en-US" sz="1600" dirty="0">
              <a:latin typeface="Montserrat" panose="00000500000000000000" pitchFamily="2" charset="0"/>
            </a:rPr>
            <a:t>Workshops, Meetings, Online Survey, Youth Engagement</a:t>
          </a:r>
        </a:p>
      </dgm:t>
    </dgm:pt>
    <dgm:pt modelId="{8050E5E1-915B-4BB4-BD72-D4100EA108F9}" type="parTrans" cxnId="{03E71533-B6BE-4AF9-A232-2402CB41D012}">
      <dgm:prSet/>
      <dgm:spPr/>
      <dgm:t>
        <a:bodyPr/>
        <a:lstStyle/>
        <a:p>
          <a:endParaRPr lang="en-US"/>
        </a:p>
      </dgm:t>
    </dgm:pt>
    <dgm:pt modelId="{100CB747-4729-476E-9E77-369147C3B410}" type="sibTrans" cxnId="{03E71533-B6BE-4AF9-A232-2402CB41D012}">
      <dgm:prSet/>
      <dgm:spPr/>
      <dgm:t>
        <a:bodyPr/>
        <a:lstStyle/>
        <a:p>
          <a:endParaRPr lang="en-US"/>
        </a:p>
      </dgm:t>
    </dgm:pt>
    <dgm:pt modelId="{8141B521-6F06-4083-A153-F9DDD5C8F9B2}">
      <dgm:prSet phldrT="[Text]" custT="1"/>
      <dgm:spPr>
        <a:solidFill>
          <a:srgbClr val="9C877B"/>
        </a:solidFill>
      </dgm:spPr>
      <dgm:t>
        <a:bodyPr/>
        <a:lstStyle/>
        <a:p>
          <a:r>
            <a:rPr lang="en-US" sz="1600" dirty="0">
              <a:latin typeface="Montserrat" panose="00000500000000000000" pitchFamily="2" charset="0"/>
            </a:rPr>
            <a:t>Planning Commission and </a:t>
          </a:r>
          <a:br>
            <a:rPr lang="en-US" sz="1600" dirty="0">
              <a:latin typeface="Montserrat" panose="00000500000000000000" pitchFamily="2" charset="0"/>
            </a:rPr>
          </a:br>
          <a:r>
            <a:rPr lang="en-US" sz="1600" dirty="0">
              <a:latin typeface="Montserrat" panose="00000500000000000000" pitchFamily="2" charset="0"/>
            </a:rPr>
            <a:t>City Council </a:t>
          </a:r>
        </a:p>
      </dgm:t>
    </dgm:pt>
    <dgm:pt modelId="{B140CAB5-264B-4B38-95ED-2542F4D852B4}" type="parTrans" cxnId="{2CDFC777-B868-463F-8195-6E8F72FCFE39}">
      <dgm:prSet/>
      <dgm:spPr/>
      <dgm:t>
        <a:bodyPr/>
        <a:lstStyle/>
        <a:p>
          <a:endParaRPr lang="en-US"/>
        </a:p>
      </dgm:t>
    </dgm:pt>
    <dgm:pt modelId="{7C81A985-8D75-4864-A998-596A71D7E884}" type="sibTrans" cxnId="{2CDFC777-B868-463F-8195-6E8F72FCFE39}">
      <dgm:prSet/>
      <dgm:spPr/>
      <dgm:t>
        <a:bodyPr/>
        <a:lstStyle/>
        <a:p>
          <a:endParaRPr lang="en-US"/>
        </a:p>
      </dgm:t>
    </dgm:pt>
    <dgm:pt modelId="{D4D72FC9-FDA7-46AD-BA54-31F534225273}">
      <dgm:prSet phldrT="[Text]" custT="1"/>
      <dgm:spPr>
        <a:solidFill>
          <a:srgbClr val="9C877B"/>
        </a:solidFill>
      </dgm:spPr>
      <dgm:t>
        <a:bodyPr/>
        <a:lstStyle/>
        <a:p>
          <a:r>
            <a:rPr lang="en-US" sz="1600" dirty="0">
              <a:latin typeface="Montserrat" panose="00000500000000000000" pitchFamily="2" charset="0"/>
            </a:rPr>
            <a:t>Community Survey #1</a:t>
          </a:r>
        </a:p>
      </dgm:t>
    </dgm:pt>
    <dgm:pt modelId="{92AF5452-47D1-4FF1-B75F-DB0EE317AB2C}" type="parTrans" cxnId="{A1177BE8-713B-4D4F-8783-C77375383C05}">
      <dgm:prSet/>
      <dgm:spPr/>
      <dgm:t>
        <a:bodyPr/>
        <a:lstStyle/>
        <a:p>
          <a:endParaRPr lang="en-US"/>
        </a:p>
      </dgm:t>
    </dgm:pt>
    <dgm:pt modelId="{64917F8A-D187-439D-895D-A5964EC04D56}" type="sibTrans" cxnId="{A1177BE8-713B-4D4F-8783-C77375383C05}">
      <dgm:prSet/>
      <dgm:spPr/>
      <dgm:t>
        <a:bodyPr/>
        <a:lstStyle/>
        <a:p>
          <a:endParaRPr lang="en-US"/>
        </a:p>
      </dgm:t>
    </dgm:pt>
    <dgm:pt modelId="{E16ED2E5-D7DC-4CA7-955C-97FA2EE1EE94}">
      <dgm:prSet phldrT="[Text]" custT="1"/>
      <dgm:spPr>
        <a:solidFill>
          <a:srgbClr val="9C877B"/>
        </a:solidFill>
      </dgm:spPr>
      <dgm:t>
        <a:bodyPr/>
        <a:lstStyle/>
        <a:p>
          <a:r>
            <a:rPr lang="en-US" sz="1600" dirty="0">
              <a:latin typeface="Montserrat" panose="00000500000000000000" pitchFamily="2" charset="0"/>
            </a:rPr>
            <a:t>Technical Advisory Committee Meeting</a:t>
          </a:r>
        </a:p>
      </dgm:t>
    </dgm:pt>
    <dgm:pt modelId="{A768893A-4686-4DAE-877E-27B41E2AD184}" type="parTrans" cxnId="{08F65F0A-5F5A-4315-8817-7971A7A8EABF}">
      <dgm:prSet/>
      <dgm:spPr/>
      <dgm:t>
        <a:bodyPr/>
        <a:lstStyle/>
        <a:p>
          <a:endParaRPr lang="en-US"/>
        </a:p>
      </dgm:t>
    </dgm:pt>
    <dgm:pt modelId="{587AAD81-5CE4-4A95-9FF4-1783836BC4CE}" type="sibTrans" cxnId="{08F65F0A-5F5A-4315-8817-7971A7A8EABF}">
      <dgm:prSet/>
      <dgm:spPr/>
      <dgm:t>
        <a:bodyPr/>
        <a:lstStyle/>
        <a:p>
          <a:endParaRPr lang="en-US"/>
        </a:p>
      </dgm:t>
    </dgm:pt>
    <dgm:pt modelId="{936D4413-332D-4D74-A7D1-2B561D9071A1}" type="pres">
      <dgm:prSet presAssocID="{94D89B1E-CF31-4515-B2A0-6155F4F96C51}" presName="CompostProcess" presStyleCnt="0">
        <dgm:presLayoutVars>
          <dgm:dir/>
          <dgm:resizeHandles val="exact"/>
        </dgm:presLayoutVars>
      </dgm:prSet>
      <dgm:spPr/>
    </dgm:pt>
    <dgm:pt modelId="{A1C35A8C-547C-489F-8C42-3150272C3FDC}" type="pres">
      <dgm:prSet presAssocID="{94D89B1E-CF31-4515-B2A0-6155F4F96C51}" presName="arrow" presStyleLbl="bgShp" presStyleIdx="0" presStyleCnt="1"/>
      <dgm:spPr/>
    </dgm:pt>
    <dgm:pt modelId="{F8423E05-1966-44E9-9834-FD9D0976E96E}" type="pres">
      <dgm:prSet presAssocID="{94D89B1E-CF31-4515-B2A0-6155F4F96C51}" presName="linearProcess" presStyleCnt="0"/>
      <dgm:spPr/>
    </dgm:pt>
    <dgm:pt modelId="{73710A90-E0C5-4A23-AC89-A0F19857D32E}" type="pres">
      <dgm:prSet presAssocID="{D4D72FC9-FDA7-46AD-BA54-31F534225273}" presName="textNode" presStyleLbl="node1" presStyleIdx="0" presStyleCnt="5">
        <dgm:presLayoutVars>
          <dgm:bulletEnabled val="1"/>
        </dgm:presLayoutVars>
      </dgm:prSet>
      <dgm:spPr/>
    </dgm:pt>
    <dgm:pt modelId="{D595A20A-808D-4D4A-BB4B-151F517FE248}" type="pres">
      <dgm:prSet presAssocID="{64917F8A-D187-439D-895D-A5964EC04D56}" presName="sibTrans" presStyleCnt="0"/>
      <dgm:spPr/>
    </dgm:pt>
    <dgm:pt modelId="{A14674E2-34CA-434C-9752-9AA0D12AE52D}" type="pres">
      <dgm:prSet presAssocID="{E16ED2E5-D7DC-4CA7-955C-97FA2EE1EE94}" presName="textNode" presStyleLbl="node1" presStyleIdx="1" presStyleCnt="5">
        <dgm:presLayoutVars>
          <dgm:bulletEnabled val="1"/>
        </dgm:presLayoutVars>
      </dgm:prSet>
      <dgm:spPr/>
    </dgm:pt>
    <dgm:pt modelId="{5E13FDA4-AF46-49B8-8FF6-9BAB467FDF3F}" type="pres">
      <dgm:prSet presAssocID="{587AAD81-5CE4-4A95-9FF4-1783836BC4CE}" presName="sibTrans" presStyleCnt="0"/>
      <dgm:spPr/>
    </dgm:pt>
    <dgm:pt modelId="{BFA07B3B-DD6E-441A-8410-D00E11534D5A}" type="pres">
      <dgm:prSet presAssocID="{69306208-7DE5-46EC-AD0A-B7A96A3065E0}" presName="textNode" presStyleLbl="node1" presStyleIdx="2" presStyleCnt="5">
        <dgm:presLayoutVars>
          <dgm:bulletEnabled val="1"/>
        </dgm:presLayoutVars>
      </dgm:prSet>
      <dgm:spPr/>
    </dgm:pt>
    <dgm:pt modelId="{8F8C6685-F303-4593-811E-935965C86555}" type="pres">
      <dgm:prSet presAssocID="{D4FFBBE3-D3C7-4F4B-ABC2-765F2BABCED6}" presName="sibTrans" presStyleCnt="0"/>
      <dgm:spPr/>
    </dgm:pt>
    <dgm:pt modelId="{62B34EA6-0E18-4562-A7BC-3B1D1097D2BB}" type="pres">
      <dgm:prSet presAssocID="{47467AE3-AF3A-4EEC-990C-3573F1692DFA}" presName="textNode" presStyleLbl="node1" presStyleIdx="3" presStyleCnt="5">
        <dgm:presLayoutVars>
          <dgm:bulletEnabled val="1"/>
        </dgm:presLayoutVars>
      </dgm:prSet>
      <dgm:spPr/>
    </dgm:pt>
    <dgm:pt modelId="{BCF7E4DE-41FA-4516-BE87-A057B996E665}" type="pres">
      <dgm:prSet presAssocID="{100CB747-4729-476E-9E77-369147C3B410}" presName="sibTrans" presStyleCnt="0"/>
      <dgm:spPr/>
    </dgm:pt>
    <dgm:pt modelId="{F9EAE41F-DB83-4341-BC6A-9C1AE40CD3EC}" type="pres">
      <dgm:prSet presAssocID="{8141B521-6F06-4083-A153-F9DDD5C8F9B2}" presName="textNode" presStyleLbl="node1" presStyleIdx="4" presStyleCnt="5">
        <dgm:presLayoutVars>
          <dgm:bulletEnabled val="1"/>
        </dgm:presLayoutVars>
      </dgm:prSet>
      <dgm:spPr/>
    </dgm:pt>
  </dgm:ptLst>
  <dgm:cxnLst>
    <dgm:cxn modelId="{BD1BD700-7AD2-4384-A725-FD7305ECD64A}" srcId="{94D89B1E-CF31-4515-B2A0-6155F4F96C51}" destId="{69306208-7DE5-46EC-AD0A-B7A96A3065E0}" srcOrd="2" destOrd="0" parTransId="{FDABE073-EFBF-4DEB-8C18-BDD773B762E9}" sibTransId="{D4FFBBE3-D3C7-4F4B-ABC2-765F2BABCED6}"/>
    <dgm:cxn modelId="{08F65F0A-5F5A-4315-8817-7971A7A8EABF}" srcId="{94D89B1E-CF31-4515-B2A0-6155F4F96C51}" destId="{E16ED2E5-D7DC-4CA7-955C-97FA2EE1EE94}" srcOrd="1" destOrd="0" parTransId="{A768893A-4686-4DAE-877E-27B41E2AD184}" sibTransId="{587AAD81-5CE4-4A95-9FF4-1783836BC4CE}"/>
    <dgm:cxn modelId="{03E71533-B6BE-4AF9-A232-2402CB41D012}" srcId="{94D89B1E-CF31-4515-B2A0-6155F4F96C51}" destId="{47467AE3-AF3A-4EEC-990C-3573F1692DFA}" srcOrd="3" destOrd="0" parTransId="{8050E5E1-915B-4BB4-BD72-D4100EA108F9}" sibTransId="{100CB747-4729-476E-9E77-369147C3B410}"/>
    <dgm:cxn modelId="{C850CE37-CEA5-4561-A1E8-610F39367786}" type="presOf" srcId="{47467AE3-AF3A-4EEC-990C-3573F1692DFA}" destId="{62B34EA6-0E18-4562-A7BC-3B1D1097D2BB}" srcOrd="0" destOrd="0" presId="urn:microsoft.com/office/officeart/2005/8/layout/hProcess9"/>
    <dgm:cxn modelId="{2CDFC777-B868-463F-8195-6E8F72FCFE39}" srcId="{94D89B1E-CF31-4515-B2A0-6155F4F96C51}" destId="{8141B521-6F06-4083-A153-F9DDD5C8F9B2}" srcOrd="4" destOrd="0" parTransId="{B140CAB5-264B-4B38-95ED-2542F4D852B4}" sibTransId="{7C81A985-8D75-4864-A998-596A71D7E884}"/>
    <dgm:cxn modelId="{2F997082-999A-4C30-9E56-4CB930831CEF}" type="presOf" srcId="{69306208-7DE5-46EC-AD0A-B7A96A3065E0}" destId="{BFA07B3B-DD6E-441A-8410-D00E11534D5A}" srcOrd="0" destOrd="0" presId="urn:microsoft.com/office/officeart/2005/8/layout/hProcess9"/>
    <dgm:cxn modelId="{F22A6784-1B3F-440F-A970-746A9FDBF64F}" type="presOf" srcId="{8141B521-6F06-4083-A153-F9DDD5C8F9B2}" destId="{F9EAE41F-DB83-4341-BC6A-9C1AE40CD3EC}" srcOrd="0" destOrd="0" presId="urn:microsoft.com/office/officeart/2005/8/layout/hProcess9"/>
    <dgm:cxn modelId="{C69198A2-D333-4877-A705-44F829A8F7B0}" type="presOf" srcId="{E16ED2E5-D7DC-4CA7-955C-97FA2EE1EE94}" destId="{A14674E2-34CA-434C-9752-9AA0D12AE52D}" srcOrd="0" destOrd="0" presId="urn:microsoft.com/office/officeart/2005/8/layout/hProcess9"/>
    <dgm:cxn modelId="{19B327B4-9916-4701-97EC-DE8E9CEC3787}" type="presOf" srcId="{94D89B1E-CF31-4515-B2A0-6155F4F96C51}" destId="{936D4413-332D-4D74-A7D1-2B561D9071A1}" srcOrd="0" destOrd="0" presId="urn:microsoft.com/office/officeart/2005/8/layout/hProcess9"/>
    <dgm:cxn modelId="{3B48EFD7-BEBC-426B-8DFE-2512E29E68D3}" type="presOf" srcId="{D4D72FC9-FDA7-46AD-BA54-31F534225273}" destId="{73710A90-E0C5-4A23-AC89-A0F19857D32E}" srcOrd="0" destOrd="0" presId="urn:microsoft.com/office/officeart/2005/8/layout/hProcess9"/>
    <dgm:cxn modelId="{A1177BE8-713B-4D4F-8783-C77375383C05}" srcId="{94D89B1E-CF31-4515-B2A0-6155F4F96C51}" destId="{D4D72FC9-FDA7-46AD-BA54-31F534225273}" srcOrd="0" destOrd="0" parTransId="{92AF5452-47D1-4FF1-B75F-DB0EE317AB2C}" sibTransId="{64917F8A-D187-439D-895D-A5964EC04D56}"/>
    <dgm:cxn modelId="{CBB56BC1-CC9F-4122-88D1-66796072AB4A}" type="presParOf" srcId="{936D4413-332D-4D74-A7D1-2B561D9071A1}" destId="{A1C35A8C-547C-489F-8C42-3150272C3FDC}" srcOrd="0" destOrd="0" presId="urn:microsoft.com/office/officeart/2005/8/layout/hProcess9"/>
    <dgm:cxn modelId="{08078227-175D-46E7-A17A-25BCB279DC97}" type="presParOf" srcId="{936D4413-332D-4D74-A7D1-2B561D9071A1}" destId="{F8423E05-1966-44E9-9834-FD9D0976E96E}" srcOrd="1" destOrd="0" presId="urn:microsoft.com/office/officeart/2005/8/layout/hProcess9"/>
    <dgm:cxn modelId="{10A9DADF-14CE-4E3B-9200-8B2B9D88F975}" type="presParOf" srcId="{F8423E05-1966-44E9-9834-FD9D0976E96E}" destId="{73710A90-E0C5-4A23-AC89-A0F19857D32E}" srcOrd="0" destOrd="0" presId="urn:microsoft.com/office/officeart/2005/8/layout/hProcess9"/>
    <dgm:cxn modelId="{BB602321-F171-4940-9E84-49DCE4A8E06E}" type="presParOf" srcId="{F8423E05-1966-44E9-9834-FD9D0976E96E}" destId="{D595A20A-808D-4D4A-BB4B-151F517FE248}" srcOrd="1" destOrd="0" presId="urn:microsoft.com/office/officeart/2005/8/layout/hProcess9"/>
    <dgm:cxn modelId="{10CC97DE-D36B-48C0-947E-CF86DF56C693}" type="presParOf" srcId="{F8423E05-1966-44E9-9834-FD9D0976E96E}" destId="{A14674E2-34CA-434C-9752-9AA0D12AE52D}" srcOrd="2" destOrd="0" presId="urn:microsoft.com/office/officeart/2005/8/layout/hProcess9"/>
    <dgm:cxn modelId="{C1CB6B51-B5F5-4BF0-9437-50934DEC453C}" type="presParOf" srcId="{F8423E05-1966-44E9-9834-FD9D0976E96E}" destId="{5E13FDA4-AF46-49B8-8FF6-9BAB467FDF3F}" srcOrd="3" destOrd="0" presId="urn:microsoft.com/office/officeart/2005/8/layout/hProcess9"/>
    <dgm:cxn modelId="{3EA8A351-8FD2-4912-BC27-2F4E71723BDE}" type="presParOf" srcId="{F8423E05-1966-44E9-9834-FD9D0976E96E}" destId="{BFA07B3B-DD6E-441A-8410-D00E11534D5A}" srcOrd="4" destOrd="0" presId="urn:microsoft.com/office/officeart/2005/8/layout/hProcess9"/>
    <dgm:cxn modelId="{5A7AAC11-4E3F-4E06-AA66-5B8784017246}" type="presParOf" srcId="{F8423E05-1966-44E9-9834-FD9D0976E96E}" destId="{8F8C6685-F303-4593-811E-935965C86555}" srcOrd="5" destOrd="0" presId="urn:microsoft.com/office/officeart/2005/8/layout/hProcess9"/>
    <dgm:cxn modelId="{C63B0B7D-0068-45C5-8B4E-2262D5889C70}" type="presParOf" srcId="{F8423E05-1966-44E9-9834-FD9D0976E96E}" destId="{62B34EA6-0E18-4562-A7BC-3B1D1097D2BB}" srcOrd="6" destOrd="0" presId="urn:microsoft.com/office/officeart/2005/8/layout/hProcess9"/>
    <dgm:cxn modelId="{89C0EBE6-27D4-4924-89F4-54F350F46CED}" type="presParOf" srcId="{F8423E05-1966-44E9-9834-FD9D0976E96E}" destId="{BCF7E4DE-41FA-4516-BE87-A057B996E665}" srcOrd="7" destOrd="0" presId="urn:microsoft.com/office/officeart/2005/8/layout/hProcess9"/>
    <dgm:cxn modelId="{C583681E-46B6-4316-B8F9-DCDF0C151074}" type="presParOf" srcId="{F8423E05-1966-44E9-9834-FD9D0976E96E}" destId="{F9EAE41F-DB83-4341-BC6A-9C1AE40CD3E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5A8C-547C-489F-8C42-3150272C3FDC}">
      <dsp:nvSpPr>
        <dsp:cNvPr id="0" name=""/>
        <dsp:cNvSpPr/>
      </dsp:nvSpPr>
      <dsp:spPr>
        <a:xfrm>
          <a:off x="840104" y="0"/>
          <a:ext cx="9521190" cy="2667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10A90-E0C5-4A23-AC89-A0F19857D32E}">
      <dsp:nvSpPr>
        <dsp:cNvPr id="0" name=""/>
        <dsp:cNvSpPr/>
      </dsp:nvSpPr>
      <dsp:spPr>
        <a:xfrm>
          <a:off x="3281"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Community Survey #1</a:t>
          </a:r>
        </a:p>
      </dsp:txBody>
      <dsp:txXfrm>
        <a:off x="55358" y="852176"/>
        <a:ext cx="1871405" cy="962646"/>
      </dsp:txXfrm>
    </dsp:sp>
    <dsp:sp modelId="{A14674E2-34CA-434C-9752-9AA0D12AE52D}">
      <dsp:nvSpPr>
        <dsp:cNvPr id="0" name=""/>
        <dsp:cNvSpPr/>
      </dsp:nvSpPr>
      <dsp:spPr>
        <a:xfrm>
          <a:off x="2308100"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Technical Advisory Committee Meeting</a:t>
          </a:r>
        </a:p>
      </dsp:txBody>
      <dsp:txXfrm>
        <a:off x="2360177" y="852176"/>
        <a:ext cx="1871405" cy="962646"/>
      </dsp:txXfrm>
    </dsp:sp>
    <dsp:sp modelId="{BFA07B3B-DD6E-441A-8410-D00E11534D5A}">
      <dsp:nvSpPr>
        <dsp:cNvPr id="0" name=""/>
        <dsp:cNvSpPr/>
      </dsp:nvSpPr>
      <dsp:spPr>
        <a:xfrm>
          <a:off x="4612920"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Community Advisory Meeting</a:t>
          </a:r>
        </a:p>
      </dsp:txBody>
      <dsp:txXfrm>
        <a:off x="4664997" y="852176"/>
        <a:ext cx="1871405" cy="962646"/>
      </dsp:txXfrm>
    </dsp:sp>
    <dsp:sp modelId="{62B34EA6-0E18-4562-A7BC-3B1D1097D2BB}">
      <dsp:nvSpPr>
        <dsp:cNvPr id="0" name=""/>
        <dsp:cNvSpPr/>
      </dsp:nvSpPr>
      <dsp:spPr>
        <a:xfrm>
          <a:off x="6917739" y="800099"/>
          <a:ext cx="1975559" cy="1066800"/>
        </a:xfrm>
        <a:prstGeom prst="roundRect">
          <a:avLst/>
        </a:prstGeom>
        <a:solidFill>
          <a:srgbClr val="8E15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Workshops, Meetings, Online Survey, Youth Engagement</a:t>
          </a:r>
        </a:p>
      </dsp:txBody>
      <dsp:txXfrm>
        <a:off x="6969816" y="852176"/>
        <a:ext cx="1871405" cy="962646"/>
      </dsp:txXfrm>
    </dsp:sp>
    <dsp:sp modelId="{F9EAE41F-DB83-4341-BC6A-9C1AE40CD3EC}">
      <dsp:nvSpPr>
        <dsp:cNvPr id="0" name=""/>
        <dsp:cNvSpPr/>
      </dsp:nvSpPr>
      <dsp:spPr>
        <a:xfrm>
          <a:off x="9222558"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Planning Commission and </a:t>
          </a:r>
          <a:br>
            <a:rPr lang="en-US" sz="1600" kern="1200" dirty="0">
              <a:latin typeface="Montserrat" panose="00000500000000000000" pitchFamily="2" charset="0"/>
            </a:rPr>
          </a:br>
          <a:r>
            <a:rPr lang="en-US" sz="1600" kern="1200" dirty="0">
              <a:latin typeface="Montserrat" panose="00000500000000000000" pitchFamily="2" charset="0"/>
            </a:rPr>
            <a:t>City Council </a:t>
          </a:r>
        </a:p>
      </dsp:txBody>
      <dsp:txXfrm>
        <a:off x="9274635" y="852176"/>
        <a:ext cx="1871405" cy="9626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3B10B4-9146-4C6F-99A5-F6A433E3DC30}"/>
              </a:ext>
            </a:extLst>
          </p:cNvPr>
          <p:cNvSpPr>
            <a:spLocks noGrp="1"/>
          </p:cNvSpPr>
          <p:nvPr>
            <p:ph type="hdr" sz="quarter"/>
          </p:nvPr>
        </p:nvSpPr>
        <p:spPr>
          <a:xfrm>
            <a:off x="1" y="1"/>
            <a:ext cx="3077387" cy="471826"/>
          </a:xfrm>
          <a:prstGeom prst="rect">
            <a:avLst/>
          </a:prstGeom>
        </p:spPr>
        <p:txBody>
          <a:bodyPr vert="horz" lIns="94228" tIns="47114" rIns="94228" bIns="47114" rtlCol="0"/>
          <a:lstStyle>
            <a:lvl1pPr algn="l">
              <a:defRPr sz="1200">
                <a:latin typeface="Times" pitchFamily="18" charset="0"/>
              </a:defRPr>
            </a:lvl1pPr>
          </a:lstStyle>
          <a:p>
            <a:pPr>
              <a:defRPr/>
            </a:pPr>
            <a:endParaRPr lang="en-US" dirty="0"/>
          </a:p>
        </p:txBody>
      </p:sp>
      <p:sp>
        <p:nvSpPr>
          <p:cNvPr id="3" name="Date Placeholder 2">
            <a:extLst>
              <a:ext uri="{FF2B5EF4-FFF2-40B4-BE49-F238E27FC236}">
                <a16:creationId xmlns:a16="http://schemas.microsoft.com/office/drawing/2014/main" id="{EDBAC7D3-5D01-4560-ACDA-00F33AC6FECB}"/>
              </a:ext>
            </a:extLst>
          </p:cNvPr>
          <p:cNvSpPr>
            <a:spLocks noGrp="1"/>
          </p:cNvSpPr>
          <p:nvPr>
            <p:ph type="dt" sz="quarter" idx="1"/>
          </p:nvPr>
        </p:nvSpPr>
        <p:spPr>
          <a:xfrm>
            <a:off x="4023327" y="1"/>
            <a:ext cx="3077387" cy="471826"/>
          </a:xfrm>
          <a:prstGeom prst="rect">
            <a:avLst/>
          </a:prstGeom>
        </p:spPr>
        <p:txBody>
          <a:bodyPr vert="horz" lIns="94228" tIns="47114" rIns="94228" bIns="47114" rtlCol="0"/>
          <a:lstStyle>
            <a:lvl1pPr algn="r">
              <a:defRPr sz="1200">
                <a:latin typeface="Times" pitchFamily="18" charset="0"/>
              </a:defRPr>
            </a:lvl1pPr>
          </a:lstStyle>
          <a:p>
            <a:pPr>
              <a:defRPr/>
            </a:pPr>
            <a:fld id="{ACD7CEED-5CBF-405D-BF96-4CA449C4DD0A}" type="datetimeFigureOut">
              <a:rPr lang="en-US"/>
              <a:pPr>
                <a:defRPr/>
              </a:pPr>
              <a:t>5/11/2021</a:t>
            </a:fld>
            <a:endParaRPr lang="en-US" dirty="0"/>
          </a:p>
        </p:txBody>
      </p:sp>
      <p:sp>
        <p:nvSpPr>
          <p:cNvPr id="4" name="Footer Placeholder 3">
            <a:extLst>
              <a:ext uri="{FF2B5EF4-FFF2-40B4-BE49-F238E27FC236}">
                <a16:creationId xmlns:a16="http://schemas.microsoft.com/office/drawing/2014/main" id="{798D4224-103D-48D9-AF23-A82B97DFE178}"/>
              </a:ext>
            </a:extLst>
          </p:cNvPr>
          <p:cNvSpPr>
            <a:spLocks noGrp="1"/>
          </p:cNvSpPr>
          <p:nvPr>
            <p:ph type="ftr" sz="quarter" idx="2"/>
          </p:nvPr>
        </p:nvSpPr>
        <p:spPr>
          <a:xfrm>
            <a:off x="1" y="8916650"/>
            <a:ext cx="3077387" cy="471825"/>
          </a:xfrm>
          <a:prstGeom prst="rect">
            <a:avLst/>
          </a:prstGeom>
        </p:spPr>
        <p:txBody>
          <a:bodyPr vert="horz" lIns="94228" tIns="47114" rIns="94228" bIns="47114" rtlCol="0" anchor="b"/>
          <a:lstStyle>
            <a:lvl1pPr algn="l">
              <a:defRPr sz="1200">
                <a:latin typeface="Times" pitchFamily="18" charset="0"/>
              </a:defRPr>
            </a:lvl1pPr>
          </a:lstStyle>
          <a:p>
            <a:pPr>
              <a:defRPr/>
            </a:pPr>
            <a:endParaRPr lang="en-US" dirty="0"/>
          </a:p>
        </p:txBody>
      </p:sp>
      <p:sp>
        <p:nvSpPr>
          <p:cNvPr id="5" name="Slide Number Placeholder 4">
            <a:extLst>
              <a:ext uri="{FF2B5EF4-FFF2-40B4-BE49-F238E27FC236}">
                <a16:creationId xmlns:a16="http://schemas.microsoft.com/office/drawing/2014/main" id="{3B4B5461-359D-4208-9825-714F61BCBA35}"/>
              </a:ext>
            </a:extLst>
          </p:cNvPr>
          <p:cNvSpPr>
            <a:spLocks noGrp="1"/>
          </p:cNvSpPr>
          <p:nvPr>
            <p:ph type="sldNum" sz="quarter" idx="3"/>
          </p:nvPr>
        </p:nvSpPr>
        <p:spPr>
          <a:xfrm>
            <a:off x="4023327" y="8916650"/>
            <a:ext cx="3077387" cy="471825"/>
          </a:xfrm>
          <a:prstGeom prst="rect">
            <a:avLst/>
          </a:prstGeom>
        </p:spPr>
        <p:txBody>
          <a:bodyPr vert="horz" wrap="square" lIns="94228" tIns="47114" rIns="94228" bIns="47114" numCol="1" anchor="b" anchorCtr="0" compatLnSpc="1">
            <a:prstTxWarp prst="textNoShape">
              <a:avLst/>
            </a:prstTxWarp>
          </a:bodyPr>
          <a:lstStyle>
            <a:lvl1pPr algn="r">
              <a:defRPr sz="1200"/>
            </a:lvl1pPr>
          </a:lstStyle>
          <a:p>
            <a:pPr>
              <a:defRPr/>
            </a:pPr>
            <a:fld id="{DB865279-F756-41E7-8994-400B046A6B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C43DEB-E8FB-4487-B7A4-CA59A7680608}"/>
              </a:ext>
            </a:extLst>
          </p:cNvPr>
          <p:cNvSpPr>
            <a:spLocks noGrp="1"/>
          </p:cNvSpPr>
          <p:nvPr>
            <p:ph type="hdr" sz="quarter"/>
          </p:nvPr>
        </p:nvSpPr>
        <p:spPr>
          <a:xfrm>
            <a:off x="1" y="1"/>
            <a:ext cx="3077387" cy="470110"/>
          </a:xfrm>
          <a:prstGeom prst="rect">
            <a:avLst/>
          </a:prstGeom>
        </p:spPr>
        <p:txBody>
          <a:bodyPr vert="horz" lIns="94228" tIns="47114" rIns="94228" bIns="47114" rtlCol="0"/>
          <a:lstStyle>
            <a:lvl1pPr algn="l">
              <a:defRPr sz="1200">
                <a:latin typeface="Times"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23FAEB48-C96A-433B-A528-8B74868F6825}"/>
              </a:ext>
            </a:extLst>
          </p:cNvPr>
          <p:cNvSpPr>
            <a:spLocks noGrp="1"/>
          </p:cNvSpPr>
          <p:nvPr>
            <p:ph type="dt" idx="1"/>
          </p:nvPr>
        </p:nvSpPr>
        <p:spPr>
          <a:xfrm>
            <a:off x="4023327" y="1"/>
            <a:ext cx="3077387" cy="470110"/>
          </a:xfrm>
          <a:prstGeom prst="rect">
            <a:avLst/>
          </a:prstGeom>
        </p:spPr>
        <p:txBody>
          <a:bodyPr vert="horz" wrap="square" lIns="94228" tIns="47114" rIns="94228" bIns="47114" numCol="1" anchor="t" anchorCtr="0" compatLnSpc="1">
            <a:prstTxWarp prst="textNoShape">
              <a:avLst/>
            </a:prstTxWarp>
          </a:bodyPr>
          <a:lstStyle>
            <a:lvl1pPr algn="r">
              <a:defRPr sz="1200">
                <a:latin typeface="Times" pitchFamily="18" charset="0"/>
              </a:defRPr>
            </a:lvl1pPr>
          </a:lstStyle>
          <a:p>
            <a:pPr>
              <a:defRPr/>
            </a:pPr>
            <a:fld id="{B831EBEE-F02D-4819-BF93-42014C8C812B}" type="datetimeFigureOut">
              <a:rPr lang="en-US" altLang="en-US"/>
              <a:pPr>
                <a:defRPr/>
              </a:pPr>
              <a:t>5/11/2021</a:t>
            </a:fld>
            <a:endParaRPr lang="en-US" altLang="en-US" dirty="0"/>
          </a:p>
        </p:txBody>
      </p:sp>
      <p:sp>
        <p:nvSpPr>
          <p:cNvPr id="4" name="Slide Image Placeholder 3">
            <a:extLst>
              <a:ext uri="{FF2B5EF4-FFF2-40B4-BE49-F238E27FC236}">
                <a16:creationId xmlns:a16="http://schemas.microsoft.com/office/drawing/2014/main" id="{95D4801A-02F6-429E-9B1F-DCCA81BC9DAD}"/>
              </a:ext>
            </a:extLst>
          </p:cNvPr>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8" tIns="47114" rIns="94228" bIns="47114" rtlCol="0" anchor="ctr"/>
          <a:lstStyle/>
          <a:p>
            <a:pPr lvl="0"/>
            <a:endParaRPr lang="en-US" noProof="0" dirty="0"/>
          </a:p>
        </p:txBody>
      </p:sp>
      <p:sp>
        <p:nvSpPr>
          <p:cNvPr id="5" name="Notes Placeholder 4">
            <a:extLst>
              <a:ext uri="{FF2B5EF4-FFF2-40B4-BE49-F238E27FC236}">
                <a16:creationId xmlns:a16="http://schemas.microsoft.com/office/drawing/2014/main" id="{0E149730-9D9D-4F47-9495-A773A6AFDFD6}"/>
              </a:ext>
            </a:extLst>
          </p:cNvPr>
          <p:cNvSpPr>
            <a:spLocks noGrp="1"/>
          </p:cNvSpPr>
          <p:nvPr>
            <p:ph type="body" sz="quarter" idx="3"/>
          </p:nvPr>
        </p:nvSpPr>
        <p:spPr>
          <a:xfrm>
            <a:off x="709896" y="4459183"/>
            <a:ext cx="5682685" cy="4225843"/>
          </a:xfrm>
          <a:prstGeom prst="rect">
            <a:avLst/>
          </a:prstGeom>
        </p:spPr>
        <p:txBody>
          <a:bodyPr vert="horz" lIns="94228" tIns="47114" rIns="94228" bIns="4711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B830EABE-CFF2-4239-8C3C-99EEBC2B1505}"/>
              </a:ext>
            </a:extLst>
          </p:cNvPr>
          <p:cNvSpPr>
            <a:spLocks noGrp="1"/>
          </p:cNvSpPr>
          <p:nvPr>
            <p:ph type="ftr" sz="quarter" idx="4"/>
          </p:nvPr>
        </p:nvSpPr>
        <p:spPr>
          <a:xfrm>
            <a:off x="1" y="8916650"/>
            <a:ext cx="3077387" cy="470110"/>
          </a:xfrm>
          <a:prstGeom prst="rect">
            <a:avLst/>
          </a:prstGeom>
        </p:spPr>
        <p:txBody>
          <a:bodyPr vert="horz" lIns="94228" tIns="47114" rIns="94228" bIns="47114" rtlCol="0" anchor="b"/>
          <a:lstStyle>
            <a:lvl1pPr algn="l">
              <a:defRPr sz="1200">
                <a:latin typeface="Times"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D7B2281A-185B-429B-9CCE-FB4C1B4072CD}"/>
              </a:ext>
            </a:extLst>
          </p:cNvPr>
          <p:cNvSpPr>
            <a:spLocks noGrp="1"/>
          </p:cNvSpPr>
          <p:nvPr>
            <p:ph type="sldNum" sz="quarter" idx="5"/>
          </p:nvPr>
        </p:nvSpPr>
        <p:spPr>
          <a:xfrm>
            <a:off x="4023327" y="8916650"/>
            <a:ext cx="3077387" cy="470110"/>
          </a:xfrm>
          <a:prstGeom prst="rect">
            <a:avLst/>
          </a:prstGeom>
        </p:spPr>
        <p:txBody>
          <a:bodyPr vert="horz" wrap="square" lIns="94228" tIns="47114" rIns="94228" bIns="47114" numCol="1" anchor="b" anchorCtr="0" compatLnSpc="1">
            <a:prstTxWarp prst="textNoShape">
              <a:avLst/>
            </a:prstTxWarp>
          </a:bodyPr>
          <a:lstStyle>
            <a:lvl1pPr algn="r">
              <a:defRPr sz="1200"/>
            </a:lvl1pPr>
          </a:lstStyle>
          <a:p>
            <a:pPr>
              <a:defRPr/>
            </a:pPr>
            <a:fld id="{A3CC865C-1539-4BD6-8D25-5E8BFAC8A09D}" type="slidenum">
              <a:rPr lang="en-US" altLang="en-US"/>
              <a:pPr>
                <a:defRPr/>
              </a:pPr>
              <a:t>‹#›</a:t>
            </a:fld>
            <a:endParaRPr lang="en-US" altLang="en-US" dirty="0"/>
          </a:p>
        </p:txBody>
      </p:sp>
    </p:spTree>
    <p:extLst>
      <p:ext uri="{BB962C8B-B14F-4D97-AF65-F5344CB8AC3E}">
        <p14:creationId xmlns:p14="http://schemas.microsoft.com/office/powerpoint/2010/main" val="32083629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11CA31E-A94B-4026-B4DE-34806D1D10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EF2C66-1657-42F7-9B28-D1D356861AFE}"/>
              </a:ext>
            </a:extLst>
          </p:cNvPr>
          <p:cNvSpPr>
            <a:spLocks noGrp="1"/>
          </p:cNvSpPr>
          <p:nvPr>
            <p:ph type="body" idx="1"/>
          </p:nvPr>
        </p:nvSpPr>
        <p:spPr/>
        <p:txBody>
          <a:bodyPr/>
          <a:lstStyle/>
          <a:p>
            <a:pPr marL="499720" indent="-499720">
              <a:lnSpc>
                <a:spcPct val="150000"/>
              </a:lnSpc>
              <a:defRPr/>
            </a:pPr>
            <a:r>
              <a:rPr lang="en-US" dirty="0"/>
              <a:t>Transparency</a:t>
            </a:r>
          </a:p>
          <a:p>
            <a:pPr marL="499720" indent="-499720">
              <a:lnSpc>
                <a:spcPct val="150000"/>
              </a:lnSpc>
              <a:defRPr/>
            </a:pPr>
            <a:r>
              <a:rPr lang="en-US" dirty="0"/>
              <a:t>Equal Participation</a:t>
            </a:r>
          </a:p>
          <a:p>
            <a:pPr marL="499720" indent="-499720">
              <a:lnSpc>
                <a:spcPct val="150000"/>
              </a:lnSpc>
              <a:defRPr/>
            </a:pPr>
            <a:r>
              <a:rPr lang="en-US" dirty="0"/>
              <a:t>Inclusivity</a:t>
            </a:r>
          </a:p>
          <a:p>
            <a:pPr marL="499720" indent="-499720">
              <a:lnSpc>
                <a:spcPct val="150000"/>
              </a:lnSpc>
              <a:defRPr/>
            </a:pPr>
            <a:r>
              <a:rPr lang="en-US" dirty="0"/>
              <a:t>Respectful Engagement</a:t>
            </a:r>
          </a:p>
          <a:p>
            <a:pPr marL="499720" indent="-499720">
              <a:lnSpc>
                <a:spcPct val="150000"/>
              </a:lnSpc>
              <a:defRPr/>
            </a:pPr>
            <a:r>
              <a:rPr lang="en-US" dirty="0"/>
              <a:t>Facilitated Meetings</a:t>
            </a:r>
          </a:p>
          <a:p>
            <a:pPr marL="499720" indent="-499720">
              <a:lnSpc>
                <a:spcPct val="150000"/>
              </a:lnSpc>
              <a:defRPr/>
            </a:pPr>
            <a:r>
              <a:rPr lang="en-US" dirty="0"/>
              <a:t>Decision Making</a:t>
            </a:r>
          </a:p>
          <a:p>
            <a:pPr>
              <a:defRPr/>
            </a:pPr>
            <a:endParaRPr lang="en-US" dirty="0"/>
          </a:p>
        </p:txBody>
      </p:sp>
      <p:sp>
        <p:nvSpPr>
          <p:cNvPr id="11268" name="Slide Number Placeholder 3">
            <a:extLst>
              <a:ext uri="{FF2B5EF4-FFF2-40B4-BE49-F238E27FC236}">
                <a16:creationId xmlns:a16="http://schemas.microsoft.com/office/drawing/2014/main" id="{31003184-1F9F-4A9B-9B2C-6AB003E3CD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811222F4-A507-41DF-8040-38B016F4E707}" type="slidenum">
              <a:rPr lang="en-US" altLang="en-US" sz="1200"/>
              <a:pPr/>
              <a:t>1</a:t>
            </a:fld>
            <a:endParaRPr lang="en-US" altLang="en-US" sz="1200" dirty="0"/>
          </a:p>
        </p:txBody>
      </p:sp>
    </p:spTree>
    <p:extLst>
      <p:ext uri="{BB962C8B-B14F-4D97-AF65-F5344CB8AC3E}">
        <p14:creationId xmlns:p14="http://schemas.microsoft.com/office/powerpoint/2010/main" val="93157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https://www.santarosaforward.com/</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13</a:t>
            </a:fld>
            <a:endParaRPr lang="en-US" altLang="en-US" dirty="0"/>
          </a:p>
        </p:txBody>
      </p:sp>
    </p:spTree>
    <p:extLst>
      <p:ext uri="{BB962C8B-B14F-4D97-AF65-F5344CB8AC3E}">
        <p14:creationId xmlns:p14="http://schemas.microsoft.com/office/powerpoint/2010/main" val="267809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14</a:t>
            </a:fld>
            <a:endParaRPr lang="en-US" altLang="en-US" dirty="0"/>
          </a:p>
        </p:txBody>
      </p:sp>
    </p:spTree>
    <p:extLst>
      <p:ext uri="{BB962C8B-B14F-4D97-AF65-F5344CB8AC3E}">
        <p14:creationId xmlns:p14="http://schemas.microsoft.com/office/powerpoint/2010/main" val="396552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15</a:t>
            </a:fld>
            <a:endParaRPr lang="en-US" altLang="en-US" dirty="0"/>
          </a:p>
        </p:txBody>
      </p:sp>
    </p:spTree>
    <p:extLst>
      <p:ext uri="{BB962C8B-B14F-4D97-AF65-F5344CB8AC3E}">
        <p14:creationId xmlns:p14="http://schemas.microsoft.com/office/powerpoint/2010/main" val="1044360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16</a:t>
            </a:fld>
            <a:endParaRPr lang="en-US" altLang="en-US" dirty="0"/>
          </a:p>
        </p:txBody>
      </p:sp>
    </p:spTree>
    <p:extLst>
      <p:ext uri="{BB962C8B-B14F-4D97-AF65-F5344CB8AC3E}">
        <p14:creationId xmlns:p14="http://schemas.microsoft.com/office/powerpoint/2010/main" val="164889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19</a:t>
            </a:fld>
            <a:endParaRPr lang="en-US" altLang="en-US" dirty="0"/>
          </a:p>
        </p:txBody>
      </p:sp>
    </p:spTree>
    <p:extLst>
      <p:ext uri="{BB962C8B-B14F-4D97-AF65-F5344CB8AC3E}">
        <p14:creationId xmlns:p14="http://schemas.microsoft.com/office/powerpoint/2010/main" val="10177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20</a:t>
            </a:fld>
            <a:endParaRPr lang="en-US" altLang="en-US" dirty="0"/>
          </a:p>
        </p:txBody>
      </p:sp>
    </p:spTree>
    <p:extLst>
      <p:ext uri="{BB962C8B-B14F-4D97-AF65-F5344CB8AC3E}">
        <p14:creationId xmlns:p14="http://schemas.microsoft.com/office/powerpoint/2010/main" val="306677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24</a:t>
            </a:fld>
            <a:endParaRPr lang="en-US" altLang="en-US" dirty="0"/>
          </a:p>
        </p:txBody>
      </p:sp>
    </p:spTree>
    <p:extLst>
      <p:ext uri="{BB962C8B-B14F-4D97-AF65-F5344CB8AC3E}">
        <p14:creationId xmlns:p14="http://schemas.microsoft.com/office/powerpoint/2010/main" val="200246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25</a:t>
            </a:fld>
            <a:endParaRPr lang="en-US" altLang="en-US" dirty="0"/>
          </a:p>
        </p:txBody>
      </p:sp>
    </p:spTree>
    <p:extLst>
      <p:ext uri="{BB962C8B-B14F-4D97-AF65-F5344CB8AC3E}">
        <p14:creationId xmlns:p14="http://schemas.microsoft.com/office/powerpoint/2010/main" val="156915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questionnaire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26</a:t>
            </a:fld>
            <a:endParaRPr lang="en-US" altLang="en-US" dirty="0"/>
          </a:p>
        </p:txBody>
      </p:sp>
    </p:spTree>
    <p:extLst>
      <p:ext uri="{BB962C8B-B14F-4D97-AF65-F5344CB8AC3E}">
        <p14:creationId xmlns:p14="http://schemas.microsoft.com/office/powerpoint/2010/main" val="4239824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28</a:t>
            </a:fld>
            <a:endParaRPr lang="en-US" altLang="en-US" dirty="0"/>
          </a:p>
        </p:txBody>
      </p:sp>
    </p:spTree>
    <p:extLst>
      <p:ext uri="{BB962C8B-B14F-4D97-AF65-F5344CB8AC3E}">
        <p14:creationId xmlns:p14="http://schemas.microsoft.com/office/powerpoint/2010/main" val="73175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LOGISTICS LEAD</a:t>
            </a:r>
          </a:p>
          <a:p>
            <a:endParaRPr lang="en-US" dirty="0"/>
          </a:p>
          <a:p>
            <a:r>
              <a:rPr lang="en-US" dirty="0"/>
              <a:t>Welcome everyone. Before we begin the workshop, I would like to highlight some rules for this evening’s discussion. </a:t>
            </a:r>
          </a:p>
          <a:p>
            <a:endParaRPr lang="en-US" dirty="0"/>
          </a:p>
          <a:p>
            <a:r>
              <a:rPr lang="en-US" dirty="0"/>
              <a:t>[read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a:t>
            </a:fld>
            <a:endParaRPr lang="en-US" altLang="en-US" dirty="0"/>
          </a:p>
        </p:txBody>
      </p:sp>
    </p:spTree>
    <p:extLst>
      <p:ext uri="{BB962C8B-B14F-4D97-AF65-F5344CB8AC3E}">
        <p14:creationId xmlns:p14="http://schemas.microsoft.com/office/powerpoint/2010/main" val="1894962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29</a:t>
            </a:fld>
            <a:endParaRPr lang="en-US" altLang="en-US" dirty="0"/>
          </a:p>
        </p:txBody>
      </p:sp>
    </p:spTree>
    <p:extLst>
      <p:ext uri="{BB962C8B-B14F-4D97-AF65-F5344CB8AC3E}">
        <p14:creationId xmlns:p14="http://schemas.microsoft.com/office/powerpoint/2010/main" val="1964676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30</a:t>
            </a:fld>
            <a:endParaRPr lang="en-US" altLang="en-US" dirty="0"/>
          </a:p>
        </p:txBody>
      </p:sp>
    </p:spTree>
    <p:extLst>
      <p:ext uri="{BB962C8B-B14F-4D97-AF65-F5344CB8AC3E}">
        <p14:creationId xmlns:p14="http://schemas.microsoft.com/office/powerpoint/2010/main" val="40083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31</a:t>
            </a:fld>
            <a:endParaRPr lang="en-US" altLang="en-US" dirty="0"/>
          </a:p>
        </p:txBody>
      </p:sp>
    </p:spTree>
    <p:extLst>
      <p:ext uri="{BB962C8B-B14F-4D97-AF65-F5344CB8AC3E}">
        <p14:creationId xmlns:p14="http://schemas.microsoft.com/office/powerpoint/2010/main" val="438215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32</a:t>
            </a:fld>
            <a:endParaRPr lang="en-US" altLang="en-US" dirty="0"/>
          </a:p>
        </p:txBody>
      </p:sp>
    </p:spTree>
    <p:extLst>
      <p:ext uri="{BB962C8B-B14F-4D97-AF65-F5344CB8AC3E}">
        <p14:creationId xmlns:p14="http://schemas.microsoft.com/office/powerpoint/2010/main" val="1363594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33</a:t>
            </a:fld>
            <a:endParaRPr lang="en-US" altLang="en-US" dirty="0"/>
          </a:p>
        </p:txBody>
      </p:sp>
    </p:spTree>
    <p:extLst>
      <p:ext uri="{BB962C8B-B14F-4D97-AF65-F5344CB8AC3E}">
        <p14:creationId xmlns:p14="http://schemas.microsoft.com/office/powerpoint/2010/main" val="150912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35</a:t>
            </a:fld>
            <a:endParaRPr lang="en-US" altLang="en-US" dirty="0"/>
          </a:p>
        </p:txBody>
      </p:sp>
    </p:spTree>
    <p:extLst>
      <p:ext uri="{BB962C8B-B14F-4D97-AF65-F5344CB8AC3E}">
        <p14:creationId xmlns:p14="http://schemas.microsoft.com/office/powerpoint/2010/main" val="257313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CDA6A51-600C-49AD-B952-68FDFD98AC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707E52EA-D810-4C3C-8059-0E3342FD83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5364" name="Slide Number Placeholder 3">
            <a:extLst>
              <a:ext uri="{FF2B5EF4-FFF2-40B4-BE49-F238E27FC236}">
                <a16:creationId xmlns:a16="http://schemas.microsoft.com/office/drawing/2014/main" id="{7DF80DDE-AE10-4832-9A09-CD3C1FCD43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CC0205AF-A903-4D11-9EAC-CF09DD60C352}" type="slidenum">
              <a:rPr lang="en-US" altLang="en-US" sz="1200"/>
              <a:pPr/>
              <a:t>4</a:t>
            </a:fld>
            <a:endParaRPr lang="en-US" altLang="en-US" sz="1200" dirty="0"/>
          </a:p>
        </p:txBody>
      </p:sp>
    </p:spTree>
    <p:extLst>
      <p:ext uri="{BB962C8B-B14F-4D97-AF65-F5344CB8AC3E}">
        <p14:creationId xmlns:p14="http://schemas.microsoft.com/office/powerpoint/2010/main" val="116153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5</a:t>
            </a:fld>
            <a:endParaRPr lang="en-US" altLang="en-US" dirty="0"/>
          </a:p>
        </p:txBody>
      </p:sp>
    </p:spTree>
    <p:extLst>
      <p:ext uri="{BB962C8B-B14F-4D97-AF65-F5344CB8AC3E}">
        <p14:creationId xmlns:p14="http://schemas.microsoft.com/office/powerpoint/2010/main" val="383251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DB4AAAA-FF09-41C5-AEF2-5311D12F33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CF7237-5A7E-4B6E-92FA-316A8B09CA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solidFill>
                <a:srgbClr val="000000"/>
              </a:solidFill>
              <a:latin typeface="Avenir LT Std 45 Book" panose="020B0502020203020204" pitchFamily="34" charset="0"/>
              <a:ea typeface="MS PGothic" panose="020B0600070205080204" pitchFamily="34" charset="-128"/>
            </a:endParaRPr>
          </a:p>
          <a:p>
            <a:r>
              <a:rPr lang="en-US" altLang="en-US" sz="2000" dirty="0">
                <a:solidFill>
                  <a:srgbClr val="000000"/>
                </a:solidFill>
                <a:latin typeface="Avenir LT Std 45 Book" panose="020B0502020203020204" pitchFamily="34" charset="0"/>
                <a:ea typeface="MS PGothic" panose="020B0600070205080204" pitchFamily="34" charset="-128"/>
              </a:rPr>
              <a:t> </a:t>
            </a:r>
          </a:p>
          <a:p>
            <a:r>
              <a:rPr lang="en-US" altLang="en-US" sz="2000" dirty="0">
                <a:solidFill>
                  <a:srgbClr val="000000"/>
                </a:solidFill>
                <a:latin typeface="Avenir LT Std 45 Book" panose="020B0502020203020204" pitchFamily="34" charset="0"/>
                <a:ea typeface="MS PGothic" panose="020B0600070205080204" pitchFamily="34" charset="-128"/>
              </a:rPr>
              <a:t>I. Welcome and Agenda Review……….6:00 PM </a:t>
            </a:r>
          </a:p>
          <a:p>
            <a:r>
              <a:rPr lang="en-US" altLang="en-US" sz="2000" dirty="0">
                <a:solidFill>
                  <a:srgbClr val="000000"/>
                </a:solidFill>
                <a:latin typeface="Avenir LT Std 45 Book" panose="020B0502020203020204" pitchFamily="34" charset="0"/>
                <a:ea typeface="MS PGothic" panose="020B0600070205080204" pitchFamily="34" charset="-128"/>
              </a:rPr>
              <a:t>II. Introductions……………………………......6:15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City Staff and Consultant Team Members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Community Advisory Committee Members </a:t>
            </a:r>
          </a:p>
          <a:p>
            <a:r>
              <a:rPr lang="en-US" altLang="en-US" sz="2000" dirty="0">
                <a:solidFill>
                  <a:srgbClr val="000000"/>
                </a:solidFill>
                <a:latin typeface="Avenir LT Std 45 Book" panose="020B0502020203020204" pitchFamily="34" charset="0"/>
                <a:ea typeface="MS PGothic" panose="020B0600070205080204" pitchFamily="34" charset="-128"/>
              </a:rPr>
              <a:t>III. Community Advisory Committee Purpose and Roles…….………………….6:50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Organizational Framework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Key Responsibilities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Brown Act Requirements </a:t>
            </a:r>
          </a:p>
          <a:p>
            <a:r>
              <a:rPr lang="en-US" altLang="en-US" sz="2000" dirty="0">
                <a:solidFill>
                  <a:srgbClr val="000000"/>
                </a:solidFill>
                <a:latin typeface="Avenir LT Std 45 Book" panose="020B0502020203020204" pitchFamily="34" charset="0"/>
                <a:ea typeface="MS PGothic" panose="020B0600070205080204" pitchFamily="34" charset="-128"/>
              </a:rPr>
              <a:t>IV. Santa Rosa Forward Project Overview and Key Themes……………7:20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Project Overview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Purpose and Role of a General Plan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Community Involvement Strategy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Existing Conditions Key Findings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Initial Project Themes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Overall Project Schedule </a:t>
            </a:r>
          </a:p>
          <a:p>
            <a:r>
              <a:rPr lang="en-US" altLang="en-US" sz="2000" dirty="0">
                <a:solidFill>
                  <a:srgbClr val="000000"/>
                </a:solidFill>
                <a:latin typeface="Avenir LT Std 45 Book" panose="020B0502020203020204" pitchFamily="34" charset="0"/>
                <a:ea typeface="MS PGothic" panose="020B0600070205080204" pitchFamily="34" charset="-128"/>
              </a:rPr>
              <a:t>V. Public Comments………………..……….7:50 PM </a:t>
            </a:r>
          </a:p>
          <a:p>
            <a:r>
              <a:rPr lang="en-US" altLang="en-US" sz="2000" dirty="0">
                <a:solidFill>
                  <a:srgbClr val="000000"/>
                </a:solidFill>
                <a:latin typeface="Avenir LT Std 45 Book" panose="020B0502020203020204" pitchFamily="34" charset="0"/>
                <a:ea typeface="MS PGothic" panose="020B0600070205080204" pitchFamily="34" charset="-128"/>
              </a:rPr>
              <a:t>VI. Close………………….…………………….…8:00 PM </a:t>
            </a:r>
          </a:p>
          <a:p>
            <a:r>
              <a:rPr lang="en-US" altLang="en-US" sz="2000" dirty="0">
                <a:solidFill>
                  <a:srgbClr val="000000"/>
                </a:solidFill>
                <a:latin typeface="Avenir LT Std 45 Book" panose="020B0502020203020204" pitchFamily="34" charset="0"/>
                <a:ea typeface="MS PGothic" panose="020B0600070205080204" pitchFamily="34" charset="-128"/>
              </a:rPr>
              <a:t>	</a:t>
            </a:r>
          </a:p>
          <a:p>
            <a:endParaRPr lang="en-US" altLang="en-US" dirty="0">
              <a:ea typeface="MS PGothic" panose="020B0600070205080204" pitchFamily="34" charset="-128"/>
            </a:endParaRPr>
          </a:p>
        </p:txBody>
      </p:sp>
      <p:sp>
        <p:nvSpPr>
          <p:cNvPr id="18436" name="Slide Number Placeholder 3">
            <a:extLst>
              <a:ext uri="{FF2B5EF4-FFF2-40B4-BE49-F238E27FC236}">
                <a16:creationId xmlns:a16="http://schemas.microsoft.com/office/drawing/2014/main" id="{374D699D-C94D-4B96-8178-2187B5FC2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4FFFECA1-E5C5-42C3-A1E8-6BE5937583DF}" type="slidenum">
              <a:rPr lang="en-US" altLang="en-US" sz="1200"/>
              <a:pPr/>
              <a:t>7</a:t>
            </a:fld>
            <a:endParaRPr lang="en-US" altLang="en-US" sz="1200" dirty="0"/>
          </a:p>
        </p:txBody>
      </p:sp>
    </p:spTree>
    <p:extLst>
      <p:ext uri="{BB962C8B-B14F-4D97-AF65-F5344CB8AC3E}">
        <p14:creationId xmlns:p14="http://schemas.microsoft.com/office/powerpoint/2010/main" val="368997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53750B5-6766-4344-847E-53E93793D5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BD62B1C-1A15-459C-8845-EA3E00B6CD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0244" name="Slide Number Placeholder 3">
            <a:extLst>
              <a:ext uri="{FF2B5EF4-FFF2-40B4-BE49-F238E27FC236}">
                <a16:creationId xmlns:a16="http://schemas.microsoft.com/office/drawing/2014/main" id="{1B76B19A-6371-4162-8F54-D10D7BD1B8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00088" indent="-268288">
              <a:defRPr sz="2400">
                <a:solidFill>
                  <a:schemeClr val="tx1"/>
                </a:solidFill>
                <a:latin typeface="Times" panose="02020603050405020304" pitchFamily="18" charset="0"/>
                <a:ea typeface="MS PGothic" panose="020B0600070205080204" pitchFamily="34" charset="-128"/>
              </a:defRPr>
            </a:lvl2pPr>
            <a:lvl3pPr marL="1076325" indent="-214313">
              <a:defRPr sz="2400">
                <a:solidFill>
                  <a:schemeClr val="tx1"/>
                </a:solidFill>
                <a:latin typeface="Times" panose="02020603050405020304" pitchFamily="18" charset="0"/>
                <a:ea typeface="MS PGothic" panose="020B0600070205080204" pitchFamily="34" charset="-128"/>
              </a:defRPr>
            </a:lvl3pPr>
            <a:lvl4pPr marL="1508125" indent="-214313">
              <a:defRPr sz="2400">
                <a:solidFill>
                  <a:schemeClr val="tx1"/>
                </a:solidFill>
                <a:latin typeface="Times" panose="02020603050405020304" pitchFamily="18" charset="0"/>
                <a:ea typeface="MS PGothic" panose="020B0600070205080204" pitchFamily="34" charset="-128"/>
              </a:defRPr>
            </a:lvl4pPr>
            <a:lvl5pPr marL="1938338" indent="-214313">
              <a:defRPr sz="2400">
                <a:solidFill>
                  <a:schemeClr val="tx1"/>
                </a:solidFill>
                <a:latin typeface="Times" panose="02020603050405020304" pitchFamily="18" charset="0"/>
                <a:ea typeface="MS PGothic" panose="020B0600070205080204" pitchFamily="34" charset="-128"/>
              </a:defRPr>
            </a:lvl5pPr>
            <a:lvl6pPr marL="23955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8527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3099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7671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96BEE03-028B-4BE4-8086-6E6F8D8CFCD5}" type="slidenum">
              <a:rPr lang="en-US" altLang="en-US" sz="1100" smtClean="0"/>
              <a:pPr/>
              <a:t>9</a:t>
            </a:fld>
            <a:endParaRPr lang="en-US" alt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E66A4F4-63A1-416A-AD8F-1BA6231D0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FF6C69B-9613-4C33-8C83-3C7211D0A5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2292" name="Slide Number Placeholder 3">
            <a:extLst>
              <a:ext uri="{FF2B5EF4-FFF2-40B4-BE49-F238E27FC236}">
                <a16:creationId xmlns:a16="http://schemas.microsoft.com/office/drawing/2014/main" id="{29CEC7CB-3B37-4593-AD11-FBDD5D31DF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00088" indent="-268288">
              <a:defRPr sz="2400">
                <a:solidFill>
                  <a:schemeClr val="tx1"/>
                </a:solidFill>
                <a:latin typeface="Times" panose="02020603050405020304" pitchFamily="18" charset="0"/>
                <a:ea typeface="MS PGothic" panose="020B0600070205080204" pitchFamily="34" charset="-128"/>
              </a:defRPr>
            </a:lvl2pPr>
            <a:lvl3pPr marL="1076325" indent="-214313">
              <a:defRPr sz="2400">
                <a:solidFill>
                  <a:schemeClr val="tx1"/>
                </a:solidFill>
                <a:latin typeface="Times" panose="02020603050405020304" pitchFamily="18" charset="0"/>
                <a:ea typeface="MS PGothic" panose="020B0600070205080204" pitchFamily="34" charset="-128"/>
              </a:defRPr>
            </a:lvl3pPr>
            <a:lvl4pPr marL="1508125" indent="-214313">
              <a:defRPr sz="2400">
                <a:solidFill>
                  <a:schemeClr val="tx1"/>
                </a:solidFill>
                <a:latin typeface="Times" panose="02020603050405020304" pitchFamily="18" charset="0"/>
                <a:ea typeface="MS PGothic" panose="020B0600070205080204" pitchFamily="34" charset="-128"/>
              </a:defRPr>
            </a:lvl4pPr>
            <a:lvl5pPr marL="1938338" indent="-214313">
              <a:defRPr sz="2400">
                <a:solidFill>
                  <a:schemeClr val="tx1"/>
                </a:solidFill>
                <a:latin typeface="Times" panose="02020603050405020304" pitchFamily="18" charset="0"/>
                <a:ea typeface="MS PGothic" panose="020B0600070205080204" pitchFamily="34" charset="-128"/>
              </a:defRPr>
            </a:lvl5pPr>
            <a:lvl6pPr marL="23955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8527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3099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7671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DE03E07-D342-41B2-8EED-E0B97BA9AF56}" type="slidenum">
              <a:rPr lang="en-US" altLang="en-US" sz="1100" smtClean="0"/>
              <a:pPr/>
              <a:t>10</a:t>
            </a:fld>
            <a:endParaRPr lang="en-US" altLang="en-US"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F242D17-D46A-44F1-B0A8-DCAC29D751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B022500-7DE7-4A08-8CF2-2F0C2A10D0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4340" name="Slide Number Placeholder 3">
            <a:extLst>
              <a:ext uri="{FF2B5EF4-FFF2-40B4-BE49-F238E27FC236}">
                <a16:creationId xmlns:a16="http://schemas.microsoft.com/office/drawing/2014/main" id="{CD241C44-C68F-4002-849B-C9230C8E86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00088" indent="-268288">
              <a:defRPr sz="2400">
                <a:solidFill>
                  <a:schemeClr val="tx1"/>
                </a:solidFill>
                <a:latin typeface="Times" panose="02020603050405020304" pitchFamily="18" charset="0"/>
                <a:ea typeface="MS PGothic" panose="020B0600070205080204" pitchFamily="34" charset="-128"/>
              </a:defRPr>
            </a:lvl2pPr>
            <a:lvl3pPr marL="1076325" indent="-214313">
              <a:defRPr sz="2400">
                <a:solidFill>
                  <a:schemeClr val="tx1"/>
                </a:solidFill>
                <a:latin typeface="Times" panose="02020603050405020304" pitchFamily="18" charset="0"/>
                <a:ea typeface="MS PGothic" panose="020B0600070205080204" pitchFamily="34" charset="-128"/>
              </a:defRPr>
            </a:lvl3pPr>
            <a:lvl4pPr marL="1508125" indent="-214313">
              <a:defRPr sz="2400">
                <a:solidFill>
                  <a:schemeClr val="tx1"/>
                </a:solidFill>
                <a:latin typeface="Times" panose="02020603050405020304" pitchFamily="18" charset="0"/>
                <a:ea typeface="MS PGothic" panose="020B0600070205080204" pitchFamily="34" charset="-128"/>
              </a:defRPr>
            </a:lvl4pPr>
            <a:lvl5pPr marL="1938338" indent="-214313">
              <a:defRPr sz="2400">
                <a:solidFill>
                  <a:schemeClr val="tx1"/>
                </a:solidFill>
                <a:latin typeface="Times" panose="02020603050405020304" pitchFamily="18" charset="0"/>
                <a:ea typeface="MS PGothic" panose="020B0600070205080204" pitchFamily="34" charset="-128"/>
              </a:defRPr>
            </a:lvl5pPr>
            <a:lvl6pPr marL="23955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8527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3099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7671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0B8D6CB-C6C5-446D-B71F-03726D759A14}" type="slidenum">
              <a:rPr lang="en-US" altLang="en-US" sz="1100" smtClean="0"/>
              <a:pPr/>
              <a:t>11</a:t>
            </a:fld>
            <a:endParaRPr lang="en-US" altLang="en-US"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631C134-0A0C-4028-8DA1-53AF47246D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ACE763F5-5316-4138-B4BE-85E5C0D2C0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62468" name="Slide Number Placeholder 3">
            <a:extLst>
              <a:ext uri="{FF2B5EF4-FFF2-40B4-BE49-F238E27FC236}">
                <a16:creationId xmlns:a16="http://schemas.microsoft.com/office/drawing/2014/main" id="{7B0CD5D8-8F21-4CE2-B707-472E7385F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01A5F8DD-9A8D-469D-A95F-50D450EC6C53}" type="slidenum">
              <a:rPr lang="en-US" altLang="en-US" sz="1200"/>
              <a:pPr/>
              <a:t>12</a:t>
            </a:fld>
            <a:endParaRPr lang="en-US" altLang="en-US" sz="1200" dirty="0"/>
          </a:p>
        </p:txBody>
      </p:sp>
    </p:spTree>
    <p:extLst>
      <p:ext uri="{BB962C8B-B14F-4D97-AF65-F5344CB8AC3E}">
        <p14:creationId xmlns:p14="http://schemas.microsoft.com/office/powerpoint/2010/main" val="195533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2766218"/>
            <a:ext cx="10515600" cy="1325563"/>
          </a:xfrm>
        </p:spPr>
        <p:txBody>
          <a:bodyPr/>
          <a:lstStyle>
            <a:lvl1pPr>
              <a:defRPr sz="4400"/>
            </a:lvl1pPr>
          </a:lstStyle>
          <a:p>
            <a:endParaRPr lang="en-US" altLang="en-US" dirty="0"/>
          </a:p>
        </p:txBody>
      </p:sp>
    </p:spTree>
    <p:extLst>
      <p:ext uri="{BB962C8B-B14F-4D97-AF65-F5344CB8AC3E}">
        <p14:creationId xmlns:p14="http://schemas.microsoft.com/office/powerpoint/2010/main" val="13946096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202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78DC4738-AB56-47DA-9A2E-661516BE025C}"/>
              </a:ext>
            </a:extLst>
          </p:cNvPr>
          <p:cNvSpPr>
            <a:spLocks noGrp="1"/>
          </p:cNvSpPr>
          <p:nvPr>
            <p:ph type="ftr" sz="quarter" idx="10"/>
          </p:nvPr>
        </p:nvSpPr>
        <p:spPr>
          <a:xfrm>
            <a:off x="4056743" y="7304087"/>
            <a:ext cx="4114800" cy="365125"/>
          </a:xfrm>
          <a:prstGeom prst="rect">
            <a:avLst/>
          </a:prstGeom>
        </p:spPr>
        <p:txBody>
          <a:bodyPr/>
          <a:lstStyle>
            <a:lvl1pPr>
              <a:defRPr/>
            </a:lvl1pPr>
          </a:lstStyle>
          <a:p>
            <a:pPr>
              <a:defRPr/>
            </a:pPr>
            <a:endParaRPr lang="en-US" dirty="0"/>
          </a:p>
        </p:txBody>
      </p:sp>
      <p:sp>
        <p:nvSpPr>
          <p:cNvPr id="4" name="Slide Number Placeholder 4">
            <a:extLst>
              <a:ext uri="{FF2B5EF4-FFF2-40B4-BE49-F238E27FC236}">
                <a16:creationId xmlns:a16="http://schemas.microsoft.com/office/drawing/2014/main" id="{F6AA64EA-26FD-4139-875E-3547F709E714}"/>
              </a:ext>
            </a:extLst>
          </p:cNvPr>
          <p:cNvSpPr>
            <a:spLocks noGrp="1"/>
          </p:cNvSpPr>
          <p:nvPr>
            <p:ph type="sldNum" sz="quarter" idx="11"/>
          </p:nvPr>
        </p:nvSpPr>
        <p:spPr>
          <a:xfrm>
            <a:off x="9238343" y="7400925"/>
            <a:ext cx="2743200" cy="365125"/>
          </a:xfrm>
          <a:prstGeom prst="rect">
            <a:avLst/>
          </a:prstGeom>
        </p:spPr>
        <p:txBody>
          <a:bodyPr/>
          <a:lstStyle>
            <a:lvl1pPr>
              <a:defRPr/>
            </a:lvl1pPr>
          </a:lstStyle>
          <a:p>
            <a:pPr>
              <a:defRPr/>
            </a:pPr>
            <a:fld id="{002DDE7B-9206-468D-9BD4-17CCA978A69A}" type="slidenum">
              <a:rPr lang="en-US"/>
              <a:pPr>
                <a:defRPr/>
              </a:pPr>
              <a:t>‹#›</a:t>
            </a:fld>
            <a:endParaRPr lang="en-US" dirty="0"/>
          </a:p>
        </p:txBody>
      </p:sp>
    </p:spTree>
    <p:extLst>
      <p:ext uri="{BB962C8B-B14F-4D97-AF65-F5344CB8AC3E}">
        <p14:creationId xmlns:p14="http://schemas.microsoft.com/office/powerpoint/2010/main" val="10191263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8244F4-4987-4A02-934C-1A8144266DB0}"/>
              </a:ext>
            </a:extLst>
          </p:cNvPr>
          <p:cNvSpPr/>
          <p:nvPr userDrawn="1"/>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dirty="0">
              <a:latin typeface="Avenir LT Std 35 Light" panose="020B0402020203020204" pitchFamily="34" charset="0"/>
            </a:endParaRPr>
          </a:p>
        </p:txBody>
      </p:sp>
      <p:sp>
        <p:nvSpPr>
          <p:cNvPr id="2" name="Title 1"/>
          <p:cNvSpPr>
            <a:spLocks noGrp="1"/>
          </p:cNvSpPr>
          <p:nvPr>
            <p:ph type="title" hasCustomPrompt="1"/>
          </p:nvPr>
        </p:nvSpPr>
        <p:spPr>
          <a:xfrm>
            <a:off x="838200" y="2766218"/>
            <a:ext cx="10515600" cy="1325563"/>
          </a:xfrm>
        </p:spPr>
        <p:txBody>
          <a:bodyPr/>
          <a:lstStyle>
            <a:lvl1pPr>
              <a:defRPr>
                <a:solidFill>
                  <a:schemeClr val="bg1"/>
                </a:solidFill>
              </a:defRPr>
            </a:lvl1pPr>
          </a:lstStyle>
          <a:p>
            <a:r>
              <a:rPr lang="en-US" dirty="0"/>
              <a:t>CLICK TO EDIT MASTER TITLE STYLE</a:t>
            </a:r>
          </a:p>
        </p:txBody>
      </p:sp>
      <p:sp>
        <p:nvSpPr>
          <p:cNvPr id="4" name="Footer Placeholder 2">
            <a:extLst>
              <a:ext uri="{FF2B5EF4-FFF2-40B4-BE49-F238E27FC236}">
                <a16:creationId xmlns:a16="http://schemas.microsoft.com/office/drawing/2014/main" id="{1289A0C3-36DF-497D-8561-F1553F5E54D8}"/>
              </a:ext>
            </a:extLst>
          </p:cNvPr>
          <p:cNvSpPr>
            <a:spLocks noGrp="1"/>
          </p:cNvSpPr>
          <p:nvPr>
            <p:ph type="ftr" sz="quarter" idx="10"/>
          </p:nvPr>
        </p:nvSpPr>
        <p:spPr>
          <a:xfrm>
            <a:off x="4056743" y="7304087"/>
            <a:ext cx="4114800" cy="365125"/>
          </a:xfrm>
          <a:prstGeom prst="rect">
            <a:avLst/>
          </a:prstGeom>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C6FBF291-91B6-44B4-99DA-3C27000E4710}"/>
              </a:ext>
            </a:extLst>
          </p:cNvPr>
          <p:cNvSpPr>
            <a:spLocks noGrp="1"/>
          </p:cNvSpPr>
          <p:nvPr>
            <p:ph type="sldNum" sz="quarter" idx="11"/>
          </p:nvPr>
        </p:nvSpPr>
        <p:spPr>
          <a:xfrm>
            <a:off x="9238343" y="7400925"/>
            <a:ext cx="2743200" cy="365125"/>
          </a:xfrm>
          <a:prstGeom prst="rect">
            <a:avLst/>
          </a:prstGeom>
        </p:spPr>
        <p:txBody>
          <a:bodyPr/>
          <a:lstStyle>
            <a:lvl1pPr>
              <a:defRPr/>
            </a:lvl1pPr>
          </a:lstStyle>
          <a:p>
            <a:pPr>
              <a:defRPr/>
            </a:pPr>
            <a:fld id="{191F4B55-3AE3-4E03-89AF-D87D6CEC19FC}" type="slidenum">
              <a:rPr lang="en-US"/>
              <a:pPr>
                <a:defRPr/>
              </a:pPr>
              <a:t>‹#›</a:t>
            </a:fld>
            <a:endParaRPr lang="en-US" dirty="0"/>
          </a:p>
        </p:txBody>
      </p:sp>
    </p:spTree>
    <p:extLst>
      <p:ext uri="{BB962C8B-B14F-4D97-AF65-F5344CB8AC3E}">
        <p14:creationId xmlns:p14="http://schemas.microsoft.com/office/powerpoint/2010/main" val="16522058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large photo">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365125"/>
            <a:ext cx="10515600" cy="1325563"/>
          </a:xfrm>
          <a:prstGeom prst="rect">
            <a:avLst/>
          </a:prstGeom>
        </p:spPr>
        <p:txBody>
          <a:bodyPr rtlCol="0">
            <a:normAutofit/>
          </a:bodyPr>
          <a:lstStyle>
            <a:lvl1pPr algn="l">
              <a:defRPr>
                <a:solidFill>
                  <a:srgbClr val="8E1536"/>
                </a:solidFill>
              </a:defRPr>
            </a:lvl1pPr>
          </a:lstStyle>
          <a:p>
            <a:r>
              <a:rPr lang="en-US" dirty="0"/>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20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large photo">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365125"/>
            <a:ext cx="10515600" cy="1325563"/>
          </a:xfrm>
          <a:prstGeom prst="rect">
            <a:avLst/>
          </a:prstGeom>
        </p:spPr>
        <p:txBody>
          <a:bodyPr rtlCol="0">
            <a:normAutofit/>
          </a:bodyPr>
          <a:lstStyle>
            <a:lvl1pPr algn="l">
              <a:defRPr>
                <a:solidFill>
                  <a:srgbClr val="8E1536"/>
                </a:solidFill>
              </a:defRPr>
            </a:lvl1pPr>
          </a:lstStyle>
          <a:p>
            <a:r>
              <a:rPr lang="en-US" dirty="0"/>
              <a:t>Click to edit Master title style</a:t>
            </a:r>
          </a:p>
        </p:txBody>
      </p:sp>
      <p:sp>
        <p:nvSpPr>
          <p:cNvPr id="6" name="Text Placeholder 2"/>
          <p:cNvSpPr>
            <a:spLocks noGrp="1"/>
          </p:cNvSpPr>
          <p:nvPr>
            <p:ph idx="1"/>
          </p:nvPr>
        </p:nvSpPr>
        <p:spPr>
          <a:xfrm>
            <a:off x="838200" y="1825625"/>
            <a:ext cx="5181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idx="10"/>
          </p:nvPr>
        </p:nvSpPr>
        <p:spPr>
          <a:xfrm>
            <a:off x="6160168" y="1825625"/>
            <a:ext cx="5181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3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60FCA-4E5C-4F30-AF91-2A3844DA9354}"/>
              </a:ext>
            </a:extLst>
          </p:cNvPr>
          <p:cNvSpPr>
            <a:spLocks noGrp="1"/>
          </p:cNvSpPr>
          <p:nvPr>
            <p:ph type="dt" sz="half" idx="10"/>
          </p:nvPr>
        </p:nvSpPr>
        <p:spPr>
          <a:xfrm>
            <a:off x="0" y="0"/>
            <a:ext cx="0" cy="0"/>
          </a:xfrm>
        </p:spPr>
        <p:txBody>
          <a:bodyPr/>
          <a:lstStyle>
            <a:lvl1pPr>
              <a:defRPr/>
            </a:lvl1pPr>
          </a:lstStyle>
          <a:p>
            <a:pPr>
              <a:defRPr/>
            </a:pPr>
            <a:fld id="{707E8050-59C8-46DD-ACC8-E8D1283426F1}" type="datetime1">
              <a:rPr lang="en-US"/>
              <a:pPr>
                <a:defRPr/>
              </a:pPr>
              <a:t>5/11/2021</a:t>
            </a:fld>
            <a:endParaRPr lang="en-US" dirty="0"/>
          </a:p>
        </p:txBody>
      </p:sp>
      <p:sp>
        <p:nvSpPr>
          <p:cNvPr id="5" name="Footer Placeholder 4">
            <a:extLst>
              <a:ext uri="{FF2B5EF4-FFF2-40B4-BE49-F238E27FC236}">
                <a16:creationId xmlns:a16="http://schemas.microsoft.com/office/drawing/2014/main" id="{09A32936-7B6A-47A3-87CC-38BA852D453C}"/>
              </a:ext>
            </a:extLst>
          </p:cNvPr>
          <p:cNvSpPr>
            <a:spLocks noGrp="1"/>
          </p:cNvSpPr>
          <p:nvPr>
            <p:ph type="ftr" sz="quarter" idx="11"/>
          </p:nvPr>
        </p:nvSpPr>
        <p:spPr>
          <a:xfrm>
            <a:off x="4056743" y="7304087"/>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933BA59-0EC9-493C-AB8E-6ED9CF9BCC24}"/>
              </a:ext>
            </a:extLst>
          </p:cNvPr>
          <p:cNvSpPr>
            <a:spLocks noGrp="1"/>
          </p:cNvSpPr>
          <p:nvPr>
            <p:ph type="sldNum" sz="quarter" idx="12"/>
          </p:nvPr>
        </p:nvSpPr>
        <p:spPr>
          <a:xfrm>
            <a:off x="8610600" y="6389688"/>
            <a:ext cx="2743200" cy="228600"/>
          </a:xfrm>
          <a:prstGeom prst="rect">
            <a:avLst/>
          </a:prstGeom>
        </p:spPr>
        <p:txBody>
          <a:bodyPr/>
          <a:lstStyle>
            <a:lvl1pPr>
              <a:defRPr/>
            </a:lvl1pPr>
          </a:lstStyle>
          <a:p>
            <a:pPr>
              <a:defRPr/>
            </a:pPr>
            <a:fld id="{AE7FF790-4EB7-4BF2-BBB2-57DE7FC248CF}" type="slidenum">
              <a:rPr lang="en-US"/>
              <a:pPr>
                <a:defRPr/>
              </a:pPr>
              <a:t>‹#›</a:t>
            </a:fld>
            <a:endParaRPr lang="en-US" dirty="0"/>
          </a:p>
        </p:txBody>
      </p:sp>
    </p:spTree>
    <p:extLst>
      <p:ext uri="{BB962C8B-B14F-4D97-AF65-F5344CB8AC3E}">
        <p14:creationId xmlns:p14="http://schemas.microsoft.com/office/powerpoint/2010/main" val="165931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1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6DA72A-5BF1-45DE-B21B-6A6E89939E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68D8713-EA2B-496F-AAD2-A2236D363C1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5">
            <a:extLst>
              <a:ext uri="{FF2B5EF4-FFF2-40B4-BE49-F238E27FC236}">
                <a16:creationId xmlns:a16="http://schemas.microsoft.com/office/drawing/2014/main" id="{397EFCB3-1146-41A5-B689-C6A605857020}"/>
              </a:ext>
            </a:extLst>
          </p:cNvPr>
          <p:cNvSpPr/>
          <p:nvPr userDrawn="1"/>
        </p:nvSpPr>
        <p:spPr>
          <a:xfrm>
            <a:off x="0" y="6519863"/>
            <a:ext cx="12192000" cy="33813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5F6062"/>
              </a:solidFill>
            </a:endParaRPr>
          </a:p>
        </p:txBody>
      </p:sp>
      <p:sp>
        <p:nvSpPr>
          <p:cNvPr id="7" name="Text Box 14">
            <a:extLst>
              <a:ext uri="{FF2B5EF4-FFF2-40B4-BE49-F238E27FC236}">
                <a16:creationId xmlns:a16="http://schemas.microsoft.com/office/drawing/2014/main" id="{064B1529-878B-4336-B818-9BE657B8317D}"/>
              </a:ext>
            </a:extLst>
          </p:cNvPr>
          <p:cNvSpPr txBox="1">
            <a:spLocks noChangeArrowheads="1"/>
          </p:cNvSpPr>
          <p:nvPr userDrawn="1"/>
        </p:nvSpPr>
        <p:spPr bwMode="auto">
          <a:xfrm>
            <a:off x="101600" y="6581208"/>
            <a:ext cx="12014200" cy="215444"/>
          </a:xfrm>
          <a:prstGeom prst="rect">
            <a:avLst/>
          </a:prstGeom>
          <a:noFill/>
          <a:ln>
            <a:noFill/>
          </a:ln>
          <a:effectLst/>
        </p:spPr>
        <p:txBody>
          <a:bodyPr wrap="square">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pPr>
              <a:spcBef>
                <a:spcPct val="50000"/>
              </a:spcBef>
              <a:defRPr/>
            </a:pPr>
            <a:r>
              <a:rPr lang="en-US" altLang="en-US" sz="800" dirty="0">
                <a:solidFill>
                  <a:schemeClr val="bg1">
                    <a:lumMod val="95000"/>
                  </a:schemeClr>
                </a:solidFill>
                <a:latin typeface="Montserrat" panose="00000500000000000000" pitchFamily="2" charset="0"/>
              </a:rPr>
              <a:t>SANTA ROSA GENERAL PLAN UPDATE    								                              www.SantaRosaForward.com      </a:t>
            </a:r>
            <a:fld id="{66C04DAF-3CA5-4D31-8BB7-3C71E932D260}" type="slidenum">
              <a:rPr lang="en-US" sz="800" smtClean="0">
                <a:solidFill>
                  <a:schemeClr val="bg1">
                    <a:lumMod val="95000"/>
                  </a:schemeClr>
                </a:solidFill>
                <a:latin typeface="Montserrat" panose="00000500000000000000" pitchFamily="2" charset="0"/>
              </a:rPr>
              <a:pPr/>
              <a:t>‹#›</a:t>
            </a:fld>
            <a:endParaRPr lang="en-US" altLang="en-US" sz="800" dirty="0">
              <a:solidFill>
                <a:schemeClr val="bg1">
                  <a:lumMod val="95000"/>
                </a:schemeClr>
              </a:solidFill>
              <a:latin typeface="Montserrat" panose="00000500000000000000" pitchFamily="2" charset="0"/>
            </a:endParaRPr>
          </a:p>
        </p:txBody>
      </p:sp>
    </p:spTree>
  </p:cSld>
  <p:clrMap bg1="lt1" tx1="dk1" bg2="lt2" tx2="dk2" accent1="accent1" accent2="accent2" accent3="accent3" accent4="accent4" accent5="accent5" accent6="accent6" hlink="hlink" folHlink="folHlink"/>
  <p:sldLayoutIdLst>
    <p:sldLayoutId id="2147484552" r:id="rId1"/>
    <p:sldLayoutId id="2147484553" r:id="rId2"/>
    <p:sldLayoutId id="2147484551" r:id="rId3"/>
    <p:sldLayoutId id="2147484554" r:id="rId4"/>
    <p:sldLayoutId id="2147484555" r:id="rId5"/>
    <p:sldLayoutId id="2147484556" r:id="rId6"/>
    <p:sldLayoutId id="2147484557" r:id="rId7"/>
    <p:sldLayoutId id="2147484558" r:id="rId8"/>
  </p:sldLayoutIdLst>
  <p:transition>
    <p:fade/>
  </p:transition>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santarosaforward.com/doc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5" descr="A picture containing mountain, grass, outdoor, sky&#10;&#10;Description automatically generated">
            <a:extLst>
              <a:ext uri="{FF2B5EF4-FFF2-40B4-BE49-F238E27FC236}">
                <a16:creationId xmlns:a16="http://schemas.microsoft.com/office/drawing/2014/main" id="{A41D871A-7838-4162-A1BD-A02B26677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 t="1028" r="1736" b="38467"/>
          <a:stretch>
            <a:fillRect/>
          </a:stretch>
        </p:blipFill>
        <p:spPr bwMode="auto">
          <a:xfrm>
            <a:off x="3200400" y="0"/>
            <a:ext cx="5486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5" descr="A picture containing person, outdoor, people, crowd&#10;&#10;Description automatically generated">
            <a:extLst>
              <a:ext uri="{FF2B5EF4-FFF2-40B4-BE49-F238E27FC236}">
                <a16:creationId xmlns:a16="http://schemas.microsoft.com/office/drawing/2014/main" id="{A834B7A3-5EA1-4CBA-B0E0-EEEE5756C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10" t="-6" r="9094" b="1909"/>
          <a:stretch>
            <a:fillRect/>
          </a:stretch>
        </p:blipFill>
        <p:spPr bwMode="auto">
          <a:xfrm>
            <a:off x="-38100" y="2392363"/>
            <a:ext cx="311626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7" descr="A train pulling into a station&#10;&#10;Description automatically generated with medium confidence">
            <a:extLst>
              <a:ext uri="{FF2B5EF4-FFF2-40B4-BE49-F238E27FC236}">
                <a16:creationId xmlns:a16="http://schemas.microsoft.com/office/drawing/2014/main" id="{E3732FF3-8250-4DC8-AA80-AC9C0E56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922" t="12234" r="18558" b="16795"/>
          <a:stretch>
            <a:fillRect/>
          </a:stretch>
        </p:blipFill>
        <p:spPr bwMode="auto">
          <a:xfrm>
            <a:off x="8791575" y="2408238"/>
            <a:ext cx="3408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9" descr="A group of people walking in front of a crowd&#10;&#10;Description automatically generated">
            <a:extLst>
              <a:ext uri="{FF2B5EF4-FFF2-40B4-BE49-F238E27FC236}">
                <a16:creationId xmlns:a16="http://schemas.microsoft.com/office/drawing/2014/main" id="{56F94B96-E21E-48F9-80D5-F57D47069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9" t="1855" r="14293" b="-201"/>
          <a:stretch>
            <a:fillRect/>
          </a:stretch>
        </p:blipFill>
        <p:spPr bwMode="auto">
          <a:xfrm>
            <a:off x="5773738" y="2408238"/>
            <a:ext cx="291306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3" descr="Aerial view of a city&#10;&#10;Description automatically generated with medium confidence">
            <a:extLst>
              <a:ext uri="{FF2B5EF4-FFF2-40B4-BE49-F238E27FC236}">
                <a16:creationId xmlns:a16="http://schemas.microsoft.com/office/drawing/2014/main" id="{3E63A6CB-3613-401F-9C90-F0B785CCAC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877" t="5421" r="21600" b="4504"/>
          <a:stretch>
            <a:fillRect/>
          </a:stretch>
        </p:blipFill>
        <p:spPr bwMode="auto">
          <a:xfrm>
            <a:off x="3200400" y="2366963"/>
            <a:ext cx="2492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9" descr="A picture containing building&#10;&#10;Description automatically generated">
            <a:extLst>
              <a:ext uri="{FF2B5EF4-FFF2-40B4-BE49-F238E27FC236}">
                <a16:creationId xmlns:a16="http://schemas.microsoft.com/office/drawing/2014/main" id="{15DAD7F5-1626-4502-8DA8-91924859CB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089" t="1091" r="12373" b="-1091"/>
          <a:stretch>
            <a:fillRect/>
          </a:stretch>
        </p:blipFill>
        <p:spPr bwMode="auto">
          <a:xfrm>
            <a:off x="8783638" y="0"/>
            <a:ext cx="34083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586D5C5-C770-4BD8-B844-1D2F871E7F7D}"/>
              </a:ext>
            </a:extLst>
          </p:cNvPr>
          <p:cNvSpPr/>
          <p:nvPr/>
        </p:nvSpPr>
        <p:spPr>
          <a:xfrm>
            <a:off x="0" y="4987925"/>
            <a:ext cx="12192000" cy="1870075"/>
          </a:xfrm>
          <a:prstGeom prst="rect">
            <a:avLst/>
          </a:prstGeom>
          <a:solidFill>
            <a:srgbClr val="9C87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744C29"/>
              </a:solidFill>
            </a:endParaRPr>
          </a:p>
        </p:txBody>
      </p:sp>
      <p:sp>
        <p:nvSpPr>
          <p:cNvPr id="10249" name="Text Placeholder 1">
            <a:extLst>
              <a:ext uri="{FF2B5EF4-FFF2-40B4-BE49-F238E27FC236}">
                <a16:creationId xmlns:a16="http://schemas.microsoft.com/office/drawing/2014/main" id="{B2E3FFB7-5CA8-4C52-A4F1-1A38D4F03387}"/>
              </a:ext>
            </a:extLst>
          </p:cNvPr>
          <p:cNvSpPr txBox="1">
            <a:spLocks/>
          </p:cNvSpPr>
          <p:nvPr/>
        </p:nvSpPr>
        <p:spPr bwMode="auto">
          <a:xfrm>
            <a:off x="754063" y="6330953"/>
            <a:ext cx="868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1200" dirty="0">
                <a:solidFill>
                  <a:schemeClr val="bg1"/>
                </a:solidFill>
                <a:latin typeface="Montserrat" panose="00000500000000000000" pitchFamily="2" charset="0"/>
              </a:rPr>
              <a:t>COMMUNITY VISION WORKSHOP  |  MAY AND JUNE 2021</a:t>
            </a:r>
            <a:endParaRPr lang="en-US" altLang="en-US" sz="1200" b="1" dirty="0">
              <a:solidFill>
                <a:srgbClr val="FF0000"/>
              </a:solidFill>
              <a:latin typeface="Montserrat" panose="00000500000000000000" pitchFamily="2" charset="0"/>
            </a:endParaRPr>
          </a:p>
        </p:txBody>
      </p:sp>
      <p:sp>
        <p:nvSpPr>
          <p:cNvPr id="10250" name="Text Placeholder 2">
            <a:extLst>
              <a:ext uri="{FF2B5EF4-FFF2-40B4-BE49-F238E27FC236}">
                <a16:creationId xmlns:a16="http://schemas.microsoft.com/office/drawing/2014/main" id="{F0BD7F57-24F5-452B-A198-ACF8D33725BA}"/>
              </a:ext>
            </a:extLst>
          </p:cNvPr>
          <p:cNvSpPr txBox="1">
            <a:spLocks/>
          </p:cNvSpPr>
          <p:nvPr/>
        </p:nvSpPr>
        <p:spPr bwMode="auto">
          <a:xfrm>
            <a:off x="754063" y="5225257"/>
            <a:ext cx="114458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n-US" altLang="en-US" b="1" dirty="0">
                <a:solidFill>
                  <a:schemeClr val="bg1"/>
                </a:solidFill>
                <a:latin typeface="Montserrat" panose="00000500000000000000" pitchFamily="2" charset="0"/>
                <a:cs typeface="Aharoni" panose="02010803020104030203" pitchFamily="2" charset="-79"/>
              </a:rPr>
              <a:t>WELCOME! </a:t>
            </a:r>
            <a:br>
              <a:rPr lang="en-US" altLang="en-US" b="1" dirty="0">
                <a:solidFill>
                  <a:schemeClr val="bg1"/>
                </a:solidFill>
                <a:latin typeface="Montserrat" panose="00000500000000000000" pitchFamily="2" charset="0"/>
                <a:cs typeface="Aharoni" panose="02010803020104030203" pitchFamily="2" charset="-79"/>
              </a:rPr>
            </a:br>
            <a:r>
              <a:rPr lang="en-US" altLang="en-US" sz="2800" dirty="0">
                <a:solidFill>
                  <a:schemeClr val="bg1"/>
                </a:solidFill>
                <a:latin typeface="Montserrat" panose="00000500000000000000" pitchFamily="2" charset="0"/>
                <a:cs typeface="Aharoni" panose="02010803020104030203" pitchFamily="2" charset="-79"/>
              </a:rPr>
              <a:t>THE VIRTUAL WORKSHOP WILL BEGIN SHORTLY</a:t>
            </a:r>
            <a:endParaRPr lang="en-US" altLang="en-US" sz="1200" dirty="0">
              <a:solidFill>
                <a:schemeClr val="bg1"/>
              </a:solidFill>
              <a:latin typeface="Montserrat" panose="00000500000000000000" pitchFamily="2" charset="0"/>
              <a:cs typeface="Aharoni" panose="02010803020104030203" pitchFamily="2" charset="-79"/>
            </a:endParaRPr>
          </a:p>
        </p:txBody>
      </p:sp>
      <p:pic>
        <p:nvPicPr>
          <p:cNvPr id="10251" name="Graphic 11" descr="Chat">
            <a:extLst>
              <a:ext uri="{FF2B5EF4-FFF2-40B4-BE49-F238E27FC236}">
                <a16:creationId xmlns:a16="http://schemas.microsoft.com/office/drawing/2014/main" id="{E37DEA66-5ACE-4C7B-ACDF-FC34DDBCBC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3200" y="5029200"/>
            <a:ext cx="17367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4" descr="Logo, company name&#10;&#10;Description automatically generated">
            <a:extLst>
              <a:ext uri="{FF2B5EF4-FFF2-40B4-BE49-F238E27FC236}">
                <a16:creationId xmlns:a16="http://schemas.microsoft.com/office/drawing/2014/main" id="{BE3F9C10-84F8-4364-AA1B-C1CED79B1C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63" y="333375"/>
            <a:ext cx="17097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7" descr="An aerial view of a city&#10;&#10;Description automatically generated with low confidence">
            <a:extLst>
              <a:ext uri="{FF2B5EF4-FFF2-40B4-BE49-F238E27FC236}">
                <a16:creationId xmlns:a16="http://schemas.microsoft.com/office/drawing/2014/main" id="{8DC9D963-7151-40B1-8BAD-15F40149B9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924" t="2759" r="25150" b="-2"/>
          <a:stretch>
            <a:fillRect/>
          </a:stretch>
        </p:blipFill>
        <p:spPr bwMode="auto">
          <a:xfrm>
            <a:off x="3200400" y="2408238"/>
            <a:ext cx="249237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3609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25">
            <a:extLst>
              <a:ext uri="{FF2B5EF4-FFF2-40B4-BE49-F238E27FC236}">
                <a16:creationId xmlns:a16="http://schemas.microsoft.com/office/drawing/2014/main" id="{F364A098-ABB5-4266-AF41-612CECBEE0DA}"/>
              </a:ext>
            </a:extLst>
          </p:cNvPr>
          <p:cNvSpPr txBox="1">
            <a:spLocks noChangeArrowheads="1"/>
          </p:cNvSpPr>
          <p:nvPr/>
        </p:nvSpPr>
        <p:spPr bwMode="auto">
          <a:xfrm>
            <a:off x="533400" y="246063"/>
            <a:ext cx="11125200" cy="1735137"/>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spcAft>
                <a:spcPts val="600"/>
              </a:spcAft>
              <a:defRPr/>
            </a:pPr>
            <a:r>
              <a:rPr lang="en-US" altLang="en-US" sz="2800" dirty="0">
                <a:solidFill>
                  <a:schemeClr val="tx1">
                    <a:lumMod val="65000"/>
                    <a:lumOff val="35000"/>
                  </a:schemeClr>
                </a:solidFill>
                <a:latin typeface="Montserrat" panose="00000500000000000000" pitchFamily="2" charset="0"/>
              </a:rPr>
              <a:t>But planning also involves thinking about what people need and how they can stay safe, have access to education and jobs, and have a voice in decisions that affect their lives.</a:t>
            </a:r>
            <a:endParaRPr lang="en-US" altLang="en-US" sz="2000" b="1" dirty="0">
              <a:solidFill>
                <a:srgbClr val="8E1536"/>
              </a:solidFill>
              <a:latin typeface="Montserrat" panose="00000500000000000000" pitchFamily="2" charset="0"/>
            </a:endParaRPr>
          </a:p>
        </p:txBody>
      </p:sp>
      <p:pic>
        <p:nvPicPr>
          <p:cNvPr id="2" name="Picture 13" descr="A fire truck driving down a street&#10;&#10;Description automatically generated">
            <a:extLst>
              <a:ext uri="{FF2B5EF4-FFF2-40B4-BE49-F238E27FC236}">
                <a16:creationId xmlns:a16="http://schemas.microsoft.com/office/drawing/2014/main" id="{4AC33518-F11B-41D7-82C5-7B9DDA312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2900"/>
            <a:ext cx="2754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7" descr="A blue bus driving down a city street&#10;&#10;Description automatically generated">
            <a:extLst>
              <a:ext uri="{FF2B5EF4-FFF2-40B4-BE49-F238E27FC236}">
                <a16:creationId xmlns:a16="http://schemas.microsoft.com/office/drawing/2014/main" id="{C7F3EA63-98EC-4A41-A148-2CE20DC12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6" t="19987" r="1392" b="10448"/>
          <a:stretch>
            <a:fillRect/>
          </a:stretch>
        </p:blipFill>
        <p:spPr bwMode="auto">
          <a:xfrm>
            <a:off x="2895600" y="2222500"/>
            <a:ext cx="3384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0">
            <a:extLst>
              <a:ext uri="{FF2B5EF4-FFF2-40B4-BE49-F238E27FC236}">
                <a16:creationId xmlns:a16="http://schemas.microsoft.com/office/drawing/2014/main" id="{5F65F285-2330-4F5D-8BA3-CEC7D6C00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19150" r="9575" b="4256"/>
          <a:stretch>
            <a:fillRect/>
          </a:stretch>
        </p:blipFill>
        <p:spPr bwMode="auto">
          <a:xfrm>
            <a:off x="0" y="22225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3" descr="A group of people walking in front of a crowd&#10;&#10;Description automatically generated">
            <a:extLst>
              <a:ext uri="{FF2B5EF4-FFF2-40B4-BE49-F238E27FC236}">
                <a16:creationId xmlns:a16="http://schemas.microsoft.com/office/drawing/2014/main" id="{3ED3EDF2-8D3A-4598-958B-87786C3AA3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1" t="9805" r="-2"/>
          <a:stretch>
            <a:fillRect/>
          </a:stretch>
        </p:blipFill>
        <p:spPr bwMode="auto">
          <a:xfrm>
            <a:off x="9448800" y="41529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6">
            <a:extLst>
              <a:ext uri="{FF2B5EF4-FFF2-40B4-BE49-F238E27FC236}">
                <a16:creationId xmlns:a16="http://schemas.microsoft.com/office/drawing/2014/main" id="{AFB51D84-CAE2-47EE-A587-7B7D1C55B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22225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3162C85C-BCB0-4D49-B91C-64E4053B3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165600"/>
            <a:ext cx="33845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 descr="840-880 Piner Rd Santa Rosa, CA 95403 - Industrial Property for Lease on  Showcase.com">
            <a:extLst>
              <a:ext uri="{FF2B5EF4-FFF2-40B4-BE49-F238E27FC236}">
                <a16:creationId xmlns:a16="http://schemas.microsoft.com/office/drawing/2014/main" id="{60A9D458-F420-433A-B5A2-872BC92F93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750" t="1118" r="31065" b="3995"/>
          <a:stretch>
            <a:fillRect/>
          </a:stretch>
        </p:blipFill>
        <p:spPr bwMode="auto">
          <a:xfrm>
            <a:off x="6405563" y="2209800"/>
            <a:ext cx="29162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25">
            <a:extLst>
              <a:ext uri="{FF2B5EF4-FFF2-40B4-BE49-F238E27FC236}">
                <a16:creationId xmlns:a16="http://schemas.microsoft.com/office/drawing/2014/main" id="{B441ECBC-91A0-4802-87B0-97F204273539}"/>
              </a:ext>
            </a:extLst>
          </p:cNvPr>
          <p:cNvSpPr txBox="1">
            <a:spLocks noChangeArrowheads="1"/>
          </p:cNvSpPr>
          <p:nvPr/>
        </p:nvSpPr>
        <p:spPr bwMode="auto">
          <a:xfrm>
            <a:off x="533400" y="457200"/>
            <a:ext cx="6477000" cy="4953000"/>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spcAft>
                <a:spcPts val="600"/>
              </a:spcAft>
              <a:defRPr/>
            </a:pPr>
            <a:r>
              <a:rPr lang="en-US" altLang="en-US" sz="3200" dirty="0">
                <a:solidFill>
                  <a:schemeClr val="tx1">
                    <a:lumMod val="65000"/>
                    <a:lumOff val="35000"/>
                  </a:schemeClr>
                </a:solidFill>
                <a:latin typeface="Avenir LT Std 35 Light" panose="020B0402020203020204" pitchFamily="34" charset="0"/>
              </a:rPr>
              <a:t>The General Plan Update process, known as </a:t>
            </a:r>
            <a:r>
              <a:rPr lang="en-US" altLang="en-US" sz="3200" b="1" dirty="0">
                <a:solidFill>
                  <a:srgbClr val="8E1536"/>
                </a:solidFill>
                <a:latin typeface="Avenir LT Std 65 Medium" panose="020B0603020203020204" pitchFamily="34" charset="0"/>
              </a:rPr>
              <a:t>Santa Rosa Forward</a:t>
            </a:r>
            <a:r>
              <a:rPr lang="en-US" altLang="en-US" sz="3200" dirty="0">
                <a:solidFill>
                  <a:schemeClr val="tx1">
                    <a:lumMod val="65000"/>
                    <a:lumOff val="35000"/>
                  </a:schemeClr>
                </a:solidFill>
                <a:latin typeface="Avenir LT Std 35 Light" panose="020B0402020203020204" pitchFamily="34" charset="0"/>
              </a:rPr>
              <a:t>, provides an important opportunity to </a:t>
            </a:r>
            <a:r>
              <a:rPr lang="en-US" altLang="en-US" sz="3200" b="1" dirty="0">
                <a:solidFill>
                  <a:schemeClr val="tx1">
                    <a:lumMod val="65000"/>
                    <a:lumOff val="35000"/>
                  </a:schemeClr>
                </a:solidFill>
                <a:latin typeface="Avenir LT Std 65 Medium" panose="020B0603020203020204" pitchFamily="34" charset="0"/>
              </a:rPr>
              <a:t>revisit</a:t>
            </a:r>
            <a:r>
              <a:rPr lang="en-US" altLang="en-US" sz="3200" dirty="0">
                <a:solidFill>
                  <a:schemeClr val="tx1">
                    <a:lumMod val="65000"/>
                    <a:lumOff val="35000"/>
                  </a:schemeClr>
                </a:solidFill>
                <a:latin typeface="Avenir LT Std 35 Light" panose="020B0402020203020204" pitchFamily="34" charset="0"/>
              </a:rPr>
              <a:t> and </a:t>
            </a:r>
            <a:r>
              <a:rPr lang="en-US" altLang="en-US" sz="3200" b="1" dirty="0">
                <a:solidFill>
                  <a:schemeClr val="tx1">
                    <a:lumMod val="65000"/>
                    <a:lumOff val="35000"/>
                  </a:schemeClr>
                </a:solidFill>
                <a:latin typeface="Avenir LT Std 65 Medium" panose="020B0603020203020204" pitchFamily="34" charset="0"/>
              </a:rPr>
              <a:t>rethink</a:t>
            </a:r>
            <a:r>
              <a:rPr lang="en-US" altLang="en-US" sz="3200" dirty="0">
                <a:solidFill>
                  <a:schemeClr val="tx1">
                    <a:lumMod val="65000"/>
                    <a:lumOff val="35000"/>
                  </a:schemeClr>
                </a:solidFill>
                <a:latin typeface="Avenir LT Std 35 Light" panose="020B0402020203020204" pitchFamily="34" charset="0"/>
              </a:rPr>
              <a:t> community planning policies and programs. </a:t>
            </a:r>
          </a:p>
          <a:p>
            <a:pPr>
              <a:spcBef>
                <a:spcPts val="1200"/>
              </a:spcBef>
              <a:spcAft>
                <a:spcPts val="1200"/>
              </a:spcAft>
              <a:defRPr/>
            </a:pPr>
            <a:r>
              <a:rPr lang="en-US" altLang="en-US" sz="3200" dirty="0">
                <a:solidFill>
                  <a:schemeClr val="tx1">
                    <a:lumMod val="65000"/>
                    <a:lumOff val="35000"/>
                  </a:schemeClr>
                </a:solidFill>
                <a:latin typeface="Avenir LT Std 35 Light" panose="020B0402020203020204" pitchFamily="34" charset="0"/>
              </a:rPr>
              <a:t>The goal is to think about how we want to improve Santa Rosa now and into the future! </a:t>
            </a:r>
            <a:endParaRPr lang="en-US" altLang="en-US" dirty="0">
              <a:solidFill>
                <a:srgbClr val="8E1536"/>
              </a:solidFill>
              <a:latin typeface="Avenir LT Std 65 Medium" panose="020B0603020203020204" pitchFamily="34" charset="0"/>
            </a:endParaRPr>
          </a:p>
        </p:txBody>
      </p:sp>
      <p:pic>
        <p:nvPicPr>
          <p:cNvPr id="13315" name="Picture 2" descr="A picture containing grass, outdoor, field, nature&#10;&#10;Description automatically generated">
            <a:extLst>
              <a:ext uri="{FF2B5EF4-FFF2-40B4-BE49-F238E27FC236}">
                <a16:creationId xmlns:a16="http://schemas.microsoft.com/office/drawing/2014/main" id="{D272853F-DFBE-4F0B-9007-4E535C82A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18" t="15517" r="31007" b="-339"/>
          <a:stretch>
            <a:fillRect/>
          </a:stretch>
        </p:blipFill>
        <p:spPr bwMode="auto">
          <a:xfrm>
            <a:off x="7467600" y="0"/>
            <a:ext cx="472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7">
            <a:extLst>
              <a:ext uri="{FF2B5EF4-FFF2-40B4-BE49-F238E27FC236}">
                <a16:creationId xmlns:a16="http://schemas.microsoft.com/office/drawing/2014/main" id="{65A9E9B0-75F4-49DD-86E6-7C86507625AB}"/>
              </a:ext>
            </a:extLst>
          </p:cNvPr>
          <p:cNvGrpSpPr>
            <a:grpSpLocks/>
          </p:cNvGrpSpPr>
          <p:nvPr/>
        </p:nvGrpSpPr>
        <p:grpSpPr bwMode="auto">
          <a:xfrm>
            <a:off x="0" y="0"/>
            <a:ext cx="12192000" cy="6858000"/>
            <a:chOff x="0" y="0"/>
            <a:chExt cx="12192000" cy="6858000"/>
          </a:xfrm>
        </p:grpSpPr>
        <p:sp>
          <p:nvSpPr>
            <p:cNvPr id="7" name="Rectangle 6">
              <a:extLst>
                <a:ext uri="{FF2B5EF4-FFF2-40B4-BE49-F238E27FC236}">
                  <a16:creationId xmlns:a16="http://schemas.microsoft.com/office/drawing/2014/main" id="{6D6EC1F5-DDF5-4C7C-9B43-911F31D59FE3}"/>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1444" name="Picture 4">
              <a:extLst>
                <a:ext uri="{FF2B5EF4-FFF2-40B4-BE49-F238E27FC236}">
                  <a16:creationId xmlns:a16="http://schemas.microsoft.com/office/drawing/2014/main" id="{67A5768C-C615-4962-AFBD-3D68128C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b="2222"/>
            <a:stretch>
              <a:fillRect/>
            </a:stretch>
          </p:blipFill>
          <p:spPr bwMode="auto">
            <a:xfrm>
              <a:off x="545498" y="0"/>
              <a:ext cx="111010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D6C0A666-7A5E-4C92-92EA-7AB4E9974A7C}"/>
              </a:ext>
            </a:extLst>
          </p:cNvPr>
          <p:cNvSpPr/>
          <p:nvPr/>
        </p:nvSpPr>
        <p:spPr>
          <a:xfrm>
            <a:off x="4343400" y="228600"/>
            <a:ext cx="685800" cy="5867400"/>
          </a:xfrm>
          <a:prstGeom prst="rect">
            <a:avLst/>
          </a:prstGeom>
          <a:noFill/>
          <a:ln w="28575">
            <a:solidFill>
              <a:srgbClr val="8E15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73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Project Website</a:t>
            </a:r>
          </a:p>
        </p:txBody>
      </p:sp>
      <p:sp>
        <p:nvSpPr>
          <p:cNvPr id="6" name="Content Placeholder 6">
            <a:extLst>
              <a:ext uri="{FF2B5EF4-FFF2-40B4-BE49-F238E27FC236}">
                <a16:creationId xmlns:a16="http://schemas.microsoft.com/office/drawing/2014/main" id="{6D1D6A67-7CAD-4223-93BB-0BAB24AC7F19}"/>
              </a:ext>
            </a:extLst>
          </p:cNvPr>
          <p:cNvSpPr>
            <a:spLocks noGrp="1"/>
          </p:cNvSpPr>
          <p:nvPr>
            <p:ph idx="1"/>
          </p:nvPr>
        </p:nvSpPr>
        <p:spPr>
          <a:xfrm>
            <a:off x="838200" y="1335088"/>
            <a:ext cx="5562600" cy="5065712"/>
          </a:xfrm>
        </p:spPr>
        <p:txBody>
          <a:bodyPr>
            <a:normAutofit/>
          </a:bodyPr>
          <a:lstStyle/>
          <a:p>
            <a:pPr marL="0" indent="0">
              <a:spcBef>
                <a:spcPts val="1200"/>
              </a:spcBef>
              <a:spcAft>
                <a:spcPts val="1200"/>
              </a:spcAft>
              <a:buNone/>
            </a:pPr>
            <a:r>
              <a:rPr lang="en-US" sz="2800" dirty="0">
                <a:latin typeface="Montserrat" panose="00000500000000000000" pitchFamily="2" charset="0"/>
              </a:rPr>
              <a:t>Went live in December 2020. </a:t>
            </a:r>
          </a:p>
          <a:p>
            <a:pPr marL="0" indent="0">
              <a:spcBef>
                <a:spcPts val="1200"/>
              </a:spcBef>
              <a:spcAft>
                <a:spcPts val="1200"/>
              </a:spcAft>
              <a:buNone/>
            </a:pPr>
            <a:r>
              <a:rPr lang="en-US" sz="2800" dirty="0">
                <a:latin typeface="Montserrat" panose="00000500000000000000" pitchFamily="2" charset="0"/>
              </a:rPr>
              <a:t>Includes a wealth of project information, documents, and materials.</a:t>
            </a:r>
          </a:p>
          <a:p>
            <a:pPr marL="0" indent="0">
              <a:spcBef>
                <a:spcPts val="1200"/>
              </a:spcBef>
              <a:spcAft>
                <a:spcPts val="1200"/>
              </a:spcAft>
              <a:buNone/>
            </a:pPr>
            <a:r>
              <a:rPr lang="en-US" sz="2800" dirty="0">
                <a:latin typeface="Montserrat" panose="00000500000000000000" pitchFamily="2" charset="0"/>
              </a:rPr>
              <a:t>Also includes a Comment Form, ability to sign up for email updates, and links to the survey. </a:t>
            </a:r>
          </a:p>
        </p:txBody>
      </p:sp>
      <p:pic>
        <p:nvPicPr>
          <p:cNvPr id="3" name="Picture 2">
            <a:extLst>
              <a:ext uri="{FF2B5EF4-FFF2-40B4-BE49-F238E27FC236}">
                <a16:creationId xmlns:a16="http://schemas.microsoft.com/office/drawing/2014/main" id="{9A613170-74AB-4DE8-93EB-F619B37ABAD1}"/>
              </a:ext>
            </a:extLst>
          </p:cNvPr>
          <p:cNvPicPr>
            <a:picLocks noChangeAspect="1"/>
          </p:cNvPicPr>
          <p:nvPr/>
        </p:nvPicPr>
        <p:blipFill rotWithShape="1">
          <a:blip r:embed="rId3"/>
          <a:srcRect l="21875" t="9836" r="21875" b="7778"/>
          <a:stretch/>
        </p:blipFill>
        <p:spPr>
          <a:xfrm>
            <a:off x="6697602" y="1384300"/>
            <a:ext cx="5197595" cy="4282117"/>
          </a:xfrm>
          <a:prstGeom prst="rect">
            <a:avLst/>
          </a:prstGeom>
          <a:ln w="6350">
            <a:solidFill>
              <a:schemeClr val="bg1">
                <a:lumMod val="50000"/>
              </a:schemeClr>
            </a:solidFill>
          </a:ln>
        </p:spPr>
      </p:pic>
    </p:spTree>
    <p:extLst>
      <p:ext uri="{BB962C8B-B14F-4D97-AF65-F5344CB8AC3E}">
        <p14:creationId xmlns:p14="http://schemas.microsoft.com/office/powerpoint/2010/main" val="39806108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Existing Conditions Summary</a:t>
            </a:r>
          </a:p>
        </p:txBody>
      </p:sp>
      <p:sp>
        <p:nvSpPr>
          <p:cNvPr id="6" name="Content Placeholder 6">
            <a:extLst>
              <a:ext uri="{FF2B5EF4-FFF2-40B4-BE49-F238E27FC236}">
                <a16:creationId xmlns:a16="http://schemas.microsoft.com/office/drawing/2014/main" id="{6D1D6A67-7CAD-4223-93BB-0BAB24AC7F19}"/>
              </a:ext>
            </a:extLst>
          </p:cNvPr>
          <p:cNvSpPr>
            <a:spLocks noGrp="1"/>
          </p:cNvSpPr>
          <p:nvPr>
            <p:ph idx="1"/>
          </p:nvPr>
        </p:nvSpPr>
        <p:spPr>
          <a:xfrm>
            <a:off x="838200" y="1335088"/>
            <a:ext cx="46482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Published in December 2020 and summarizes the current context in Santa Rosa:</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Demographics</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Economics</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Land Uses</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Community Character</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Mobility</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Natural Resources</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Safety</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Infrastructure</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Environmental Justice</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Community Health</a:t>
            </a:r>
          </a:p>
        </p:txBody>
      </p:sp>
      <p:pic>
        <p:nvPicPr>
          <p:cNvPr id="4" name="Picture 3">
            <a:extLst>
              <a:ext uri="{FF2B5EF4-FFF2-40B4-BE49-F238E27FC236}">
                <a16:creationId xmlns:a16="http://schemas.microsoft.com/office/drawing/2014/main" id="{13EF767F-8063-4093-AB79-63B29EED2451}"/>
              </a:ext>
            </a:extLst>
          </p:cNvPr>
          <p:cNvPicPr>
            <a:picLocks noChangeAspect="1"/>
          </p:cNvPicPr>
          <p:nvPr/>
        </p:nvPicPr>
        <p:blipFill>
          <a:blip r:embed="rId3"/>
          <a:stretch>
            <a:fillRect/>
          </a:stretch>
        </p:blipFill>
        <p:spPr>
          <a:xfrm>
            <a:off x="5715000" y="1334322"/>
            <a:ext cx="3200400" cy="4148600"/>
          </a:xfrm>
          <a:prstGeom prst="rect">
            <a:avLst/>
          </a:prstGeom>
        </p:spPr>
      </p:pic>
      <p:pic>
        <p:nvPicPr>
          <p:cNvPr id="7" name="Picture 6">
            <a:extLst>
              <a:ext uri="{FF2B5EF4-FFF2-40B4-BE49-F238E27FC236}">
                <a16:creationId xmlns:a16="http://schemas.microsoft.com/office/drawing/2014/main" id="{A04DA621-E2C7-421E-8698-F2B14EEC8448}"/>
              </a:ext>
            </a:extLst>
          </p:cNvPr>
          <p:cNvPicPr>
            <a:picLocks noChangeAspect="1"/>
          </p:cNvPicPr>
          <p:nvPr/>
        </p:nvPicPr>
        <p:blipFill>
          <a:blip r:embed="rId4"/>
          <a:stretch>
            <a:fillRect/>
          </a:stretch>
        </p:blipFill>
        <p:spPr>
          <a:xfrm>
            <a:off x="8953500" y="1336953"/>
            <a:ext cx="3200400" cy="4156176"/>
          </a:xfrm>
          <a:prstGeom prst="rect">
            <a:avLst/>
          </a:prstGeom>
        </p:spPr>
      </p:pic>
    </p:spTree>
    <p:extLst>
      <p:ext uri="{BB962C8B-B14F-4D97-AF65-F5344CB8AC3E}">
        <p14:creationId xmlns:p14="http://schemas.microsoft.com/office/powerpoint/2010/main" val="1162849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Community Survey #1</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55626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Released on February 19, 2021, in both English and Spanish versions. </a:t>
            </a:r>
          </a:p>
          <a:p>
            <a:pPr marL="0" indent="0">
              <a:spcBef>
                <a:spcPts val="1200"/>
              </a:spcBef>
              <a:spcAft>
                <a:spcPts val="1200"/>
              </a:spcAft>
              <a:buNone/>
            </a:pPr>
            <a:r>
              <a:rPr lang="en-US" sz="2800" dirty="0">
                <a:latin typeface="Montserrat" panose="00000500000000000000" pitchFamily="2" charset="0"/>
              </a:rPr>
              <a:t>Over </a:t>
            </a:r>
            <a:r>
              <a:rPr lang="en-US" sz="2800" b="1" dirty="0">
                <a:latin typeface="Montserrat" panose="00000500000000000000" pitchFamily="2" charset="0"/>
              </a:rPr>
              <a:t>1,300</a:t>
            </a:r>
            <a:r>
              <a:rPr lang="en-US" sz="2800" dirty="0">
                <a:latin typeface="Montserrat" panose="00000500000000000000" pitchFamily="2" charset="0"/>
              </a:rPr>
              <a:t> Santa Rosans completed the survey!</a:t>
            </a:r>
            <a:endParaRPr lang="en-US" sz="2000" dirty="0">
              <a:latin typeface="Montserrat" panose="00000500000000000000" pitchFamily="2" charset="0"/>
            </a:endParaRPr>
          </a:p>
        </p:txBody>
      </p:sp>
      <p:pic>
        <p:nvPicPr>
          <p:cNvPr id="4" name="Picture 3">
            <a:extLst>
              <a:ext uri="{FF2B5EF4-FFF2-40B4-BE49-F238E27FC236}">
                <a16:creationId xmlns:a16="http://schemas.microsoft.com/office/drawing/2014/main" id="{03AB327D-0BBE-49D8-BE9F-D9EE19932C7B}"/>
              </a:ext>
            </a:extLst>
          </p:cNvPr>
          <p:cNvPicPr>
            <a:picLocks noChangeAspect="1"/>
          </p:cNvPicPr>
          <p:nvPr/>
        </p:nvPicPr>
        <p:blipFill rotWithShape="1">
          <a:blip r:embed="rId3"/>
          <a:srcRect l="3570" r="3183"/>
          <a:stretch/>
        </p:blipFill>
        <p:spPr>
          <a:xfrm>
            <a:off x="6781800" y="1360488"/>
            <a:ext cx="5410200" cy="3672243"/>
          </a:xfrm>
          <a:prstGeom prst="rect">
            <a:avLst/>
          </a:prstGeom>
          <a:ln w="6350">
            <a:solidFill>
              <a:schemeClr val="bg1">
                <a:lumMod val="50000"/>
              </a:schemeClr>
            </a:solidFill>
          </a:ln>
        </p:spPr>
      </p:pic>
    </p:spTree>
    <p:extLst>
      <p:ext uri="{BB962C8B-B14F-4D97-AF65-F5344CB8AC3E}">
        <p14:creationId xmlns:p14="http://schemas.microsoft.com/office/powerpoint/2010/main" val="23145936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Briefing Book</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52578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Published in February 2021 in both English and Spanish versions. </a:t>
            </a:r>
          </a:p>
          <a:p>
            <a:pPr marL="0" indent="0">
              <a:spcBef>
                <a:spcPts val="1200"/>
              </a:spcBef>
              <a:spcAft>
                <a:spcPts val="1200"/>
              </a:spcAft>
              <a:buNone/>
            </a:pPr>
            <a:r>
              <a:rPr lang="en-US" sz="2800" dirty="0">
                <a:latin typeface="Montserrat" panose="00000500000000000000" pitchFamily="2" charset="0"/>
              </a:rPr>
              <a:t>Includes a summary of the major issues, opportunities, and constraints in Santa Rosa</a:t>
            </a:r>
          </a:p>
          <a:p>
            <a:pPr marL="0" indent="0">
              <a:spcBef>
                <a:spcPts val="1200"/>
              </a:spcBef>
              <a:spcAft>
                <a:spcPts val="1200"/>
              </a:spcAft>
              <a:buNone/>
            </a:pPr>
            <a:r>
              <a:rPr lang="en-US" sz="2000" dirty="0">
                <a:latin typeface="Montserrat" panose="00000500000000000000" pitchFamily="2" charset="0"/>
              </a:rPr>
              <a:t>Available at:</a:t>
            </a:r>
            <a:br>
              <a:rPr lang="en-US" sz="2000" dirty="0">
                <a:latin typeface="Montserrat" panose="00000500000000000000" pitchFamily="2" charset="0"/>
              </a:rPr>
            </a:br>
            <a:r>
              <a:rPr lang="en-US" sz="2000" dirty="0">
                <a:latin typeface="Montserrat" panose="00000500000000000000" pitchFamily="2" charset="0"/>
                <a:hlinkClick r:id="rId3"/>
              </a:rPr>
              <a:t>www.santarosaforward.com/docs</a:t>
            </a:r>
            <a:r>
              <a:rPr lang="en-US" sz="2000" dirty="0">
                <a:latin typeface="Montserrat" panose="00000500000000000000" pitchFamily="2" charset="0"/>
              </a:rPr>
              <a:t>   </a:t>
            </a:r>
          </a:p>
        </p:txBody>
      </p:sp>
      <p:pic>
        <p:nvPicPr>
          <p:cNvPr id="5" name="Picture 4">
            <a:extLst>
              <a:ext uri="{FF2B5EF4-FFF2-40B4-BE49-F238E27FC236}">
                <a16:creationId xmlns:a16="http://schemas.microsoft.com/office/drawing/2014/main" id="{9390BC2A-C41E-4188-A242-BDBDD7DF2F72}"/>
              </a:ext>
            </a:extLst>
          </p:cNvPr>
          <p:cNvPicPr>
            <a:picLocks noChangeAspect="1"/>
          </p:cNvPicPr>
          <p:nvPr/>
        </p:nvPicPr>
        <p:blipFill>
          <a:blip r:embed="rId4"/>
          <a:stretch>
            <a:fillRect/>
          </a:stretch>
        </p:blipFill>
        <p:spPr>
          <a:xfrm>
            <a:off x="6248400" y="1447800"/>
            <a:ext cx="5537508" cy="4235255"/>
          </a:xfrm>
          <a:prstGeom prst="rect">
            <a:avLst/>
          </a:prstGeom>
          <a:ln>
            <a:solidFill>
              <a:schemeClr val="tx1">
                <a:lumMod val="75000"/>
                <a:lumOff val="25000"/>
              </a:schemeClr>
            </a:solidFill>
          </a:ln>
        </p:spPr>
      </p:pic>
    </p:spTree>
    <p:extLst>
      <p:ext uri="{BB962C8B-B14F-4D97-AF65-F5344CB8AC3E}">
        <p14:creationId xmlns:p14="http://schemas.microsoft.com/office/powerpoint/2010/main" val="34395345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AB02DF-D93D-428F-B206-F8BD81E5F6CB}"/>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4364AD1F-6E1B-4D34-A893-E319EED2EBA4}"/>
              </a:ext>
            </a:extLst>
          </p:cNvPr>
          <p:cNvGraphicFramePr/>
          <p:nvPr/>
        </p:nvGraphicFramePr>
        <p:xfrm>
          <a:off x="495300" y="4114800"/>
          <a:ext cx="11201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2">
            <a:extLst>
              <a:ext uri="{FF2B5EF4-FFF2-40B4-BE49-F238E27FC236}">
                <a16:creationId xmlns:a16="http://schemas.microsoft.com/office/drawing/2014/main" id="{0D1A54A4-8CCC-4C6F-9F6C-510E3D188B45}"/>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Vision Statements</a:t>
            </a:r>
          </a:p>
        </p:txBody>
      </p:sp>
      <p:sp>
        <p:nvSpPr>
          <p:cNvPr id="8" name="Content Placeholder 6">
            <a:extLst>
              <a:ext uri="{FF2B5EF4-FFF2-40B4-BE49-F238E27FC236}">
                <a16:creationId xmlns:a16="http://schemas.microsoft.com/office/drawing/2014/main" id="{0B07464D-86C6-4F90-A9AB-7E3FA0501F70}"/>
              </a:ext>
            </a:extLst>
          </p:cNvPr>
          <p:cNvSpPr>
            <a:spLocks noGrp="1"/>
          </p:cNvSpPr>
          <p:nvPr>
            <p:ph idx="1"/>
          </p:nvPr>
        </p:nvSpPr>
        <p:spPr>
          <a:xfrm>
            <a:off x="495300" y="1335088"/>
            <a:ext cx="11201400" cy="4837112"/>
          </a:xfrm>
        </p:spPr>
        <p:txBody>
          <a:bodyPr>
            <a:noAutofit/>
          </a:bodyPr>
          <a:lstStyle/>
          <a:p>
            <a:pPr>
              <a:spcBef>
                <a:spcPts val="1200"/>
              </a:spcBef>
              <a:spcAft>
                <a:spcPts val="1200"/>
              </a:spcAft>
              <a:buFont typeface="Wingdings" panose="05000000000000000000" pitchFamily="2" charset="2"/>
              <a:buChar char="§"/>
            </a:pPr>
            <a:r>
              <a:rPr lang="en-US" sz="2800" dirty="0">
                <a:latin typeface="Montserrat" panose="00000500000000000000" pitchFamily="2" charset="0"/>
              </a:rPr>
              <a:t>General Plans include Vision Statements as </a:t>
            </a:r>
            <a:r>
              <a:rPr lang="en-US" sz="2800" b="1" dirty="0">
                <a:latin typeface="Montserrat" panose="00000500000000000000" pitchFamily="2" charset="0"/>
              </a:rPr>
              <a:t>aspirational statements </a:t>
            </a:r>
            <a:r>
              <a:rPr lang="en-US" sz="2800" dirty="0">
                <a:latin typeface="Montserrat" panose="00000500000000000000" pitchFamily="2" charset="0"/>
              </a:rPr>
              <a:t>framing community needs and desires. </a:t>
            </a:r>
          </a:p>
          <a:p>
            <a:pPr>
              <a:spcBef>
                <a:spcPts val="1200"/>
              </a:spcBef>
              <a:spcAft>
                <a:spcPts val="1200"/>
              </a:spcAft>
              <a:buFont typeface="Wingdings" panose="05000000000000000000" pitchFamily="2" charset="2"/>
              <a:buChar char="§"/>
            </a:pPr>
            <a:r>
              <a:rPr lang="en-US" sz="2800" dirty="0">
                <a:latin typeface="Montserrat" panose="00000500000000000000" pitchFamily="2" charset="0"/>
              </a:rPr>
              <a:t>Vision Statements are important because new or updated  goals, policies, and programs in the General Plan will need to reflect them and their direction. </a:t>
            </a:r>
          </a:p>
        </p:txBody>
      </p:sp>
      <p:sp>
        <p:nvSpPr>
          <p:cNvPr id="9" name="TextBox 8">
            <a:extLst>
              <a:ext uri="{FF2B5EF4-FFF2-40B4-BE49-F238E27FC236}">
                <a16:creationId xmlns:a16="http://schemas.microsoft.com/office/drawing/2014/main" id="{D630313E-BB0C-443E-B752-3BCD3D4456C5}"/>
              </a:ext>
            </a:extLst>
          </p:cNvPr>
          <p:cNvSpPr txBox="1"/>
          <p:nvPr/>
        </p:nvSpPr>
        <p:spPr>
          <a:xfrm>
            <a:off x="1219200" y="4343400"/>
            <a:ext cx="6096000" cy="338554"/>
          </a:xfrm>
          <a:prstGeom prst="rect">
            <a:avLst/>
          </a:prstGeom>
          <a:noFill/>
        </p:spPr>
        <p:txBody>
          <a:bodyPr wrap="square">
            <a:spAutoFit/>
          </a:bodyPr>
          <a:lstStyle/>
          <a:p>
            <a:r>
              <a:rPr lang="en-US" sz="1600" dirty="0">
                <a:solidFill>
                  <a:srgbClr val="9C877B"/>
                </a:solidFill>
                <a:latin typeface="Montserrat" panose="00000500000000000000" pitchFamily="2" charset="0"/>
              </a:rPr>
              <a:t>Vision Statements Refinement Process</a:t>
            </a:r>
            <a:endParaRPr lang="en-US" sz="1600" dirty="0">
              <a:solidFill>
                <a:srgbClr val="9C877B"/>
              </a:solidFill>
            </a:endParaRPr>
          </a:p>
        </p:txBody>
      </p:sp>
    </p:spTree>
    <p:extLst>
      <p:ext uri="{BB962C8B-B14F-4D97-AF65-F5344CB8AC3E}">
        <p14:creationId xmlns:p14="http://schemas.microsoft.com/office/powerpoint/2010/main" val="335972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n-US" altLang="en-US" dirty="0">
                <a:latin typeface="Montserrat" panose="00000500000000000000" pitchFamily="2" charset="0"/>
              </a:rPr>
              <a:t>DRAFT VISION STATEMENTS</a:t>
            </a:r>
          </a:p>
        </p:txBody>
      </p:sp>
    </p:spTree>
    <p:extLst>
      <p:ext uri="{BB962C8B-B14F-4D97-AF65-F5344CB8AC3E}">
        <p14:creationId xmlns:p14="http://schemas.microsoft.com/office/powerpoint/2010/main" val="17858276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ree, sky, outdoor&#10;&#10;Description automatically generated">
            <a:extLst>
              <a:ext uri="{FF2B5EF4-FFF2-40B4-BE49-F238E27FC236}">
                <a16:creationId xmlns:a16="http://schemas.microsoft.com/office/drawing/2014/main" id="{60E4A010-18E8-4AC2-A7BF-382C5AC5FEC7}"/>
              </a:ext>
            </a:extLst>
          </p:cNvPr>
          <p:cNvPicPr>
            <a:picLocks noChangeAspect="1"/>
          </p:cNvPicPr>
          <p:nvPr/>
        </p:nvPicPr>
        <p:blipFill rotWithShape="1">
          <a:blip r:embed="rId3"/>
          <a:srcRect l="6452" r="46774"/>
          <a:stretch/>
        </p:blipFill>
        <p:spPr>
          <a:xfrm>
            <a:off x="457200" y="3962400"/>
            <a:ext cx="2209800" cy="2362200"/>
          </a:xfrm>
          <a:prstGeom prst="rect">
            <a:avLst/>
          </a:prstGeom>
        </p:spPr>
      </p:pic>
      <p:pic>
        <p:nvPicPr>
          <p:cNvPr id="7" name="Picture 6" descr="A picture containing person, outdoor, people, crowd&#10;&#10;Description automatically generated">
            <a:extLst>
              <a:ext uri="{FF2B5EF4-FFF2-40B4-BE49-F238E27FC236}">
                <a16:creationId xmlns:a16="http://schemas.microsoft.com/office/drawing/2014/main" id="{9174B65D-F656-471A-8ADC-7071A7E4C1C7}"/>
              </a:ext>
            </a:extLst>
          </p:cNvPr>
          <p:cNvPicPr>
            <a:picLocks noChangeAspect="1"/>
          </p:cNvPicPr>
          <p:nvPr/>
        </p:nvPicPr>
        <p:blipFill rotWithShape="1">
          <a:blip r:embed="rId4"/>
          <a:srcRect l="21506" r="16128"/>
          <a:stretch/>
        </p:blipFill>
        <p:spPr>
          <a:xfrm>
            <a:off x="457200" y="1347788"/>
            <a:ext cx="2209800" cy="23622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347788"/>
            <a:ext cx="8763000" cy="2362200"/>
          </a:xfrm>
        </p:spPr>
        <p:txBody>
          <a:bodyPr>
            <a:noAutofit/>
          </a:bodyPr>
          <a:lstStyle/>
          <a:p>
            <a:pPr marL="0" indent="0">
              <a:spcBef>
                <a:spcPts val="1200"/>
              </a:spcBef>
              <a:spcAft>
                <a:spcPts val="1200"/>
              </a:spcAft>
              <a:buNone/>
            </a:pPr>
            <a:r>
              <a:rPr lang="en-US" sz="2800" b="1" dirty="0">
                <a:latin typeface="Montserrat" panose="00000500000000000000" pitchFamily="2" charset="0"/>
              </a:rPr>
              <a:t>Inclusive: </a:t>
            </a:r>
            <a:r>
              <a:rPr lang="en-US" sz="2800" dirty="0">
                <a:latin typeface="Montserrat" panose="00000500000000000000" pitchFamily="2" charset="0"/>
              </a:rPr>
              <a:t>Everyone is welcome, all people and groups are actively encouraged to join in neighborhood and citywide decision making, and barriers to participation are identified and eliminated.</a:t>
            </a: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sp>
        <p:nvSpPr>
          <p:cNvPr id="14" name="Content Placeholder 6">
            <a:extLst>
              <a:ext uri="{FF2B5EF4-FFF2-40B4-BE49-F238E27FC236}">
                <a16:creationId xmlns:a16="http://schemas.microsoft.com/office/drawing/2014/main" id="{869B29B9-E12F-4139-9F74-B0A13F6FB96E}"/>
              </a:ext>
            </a:extLst>
          </p:cNvPr>
          <p:cNvSpPr txBox="1">
            <a:spLocks/>
          </p:cNvSpPr>
          <p:nvPr/>
        </p:nvSpPr>
        <p:spPr bwMode="auto">
          <a:xfrm>
            <a:off x="2895600" y="39624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Just: </a:t>
            </a:r>
            <a:r>
              <a:rPr lang="en-US" sz="2800" dirty="0">
                <a:latin typeface="Montserrat" panose="00000500000000000000" pitchFamily="2" charset="0"/>
              </a:rPr>
              <a:t>Social and environmental justice is achieved for all people.</a:t>
            </a:r>
          </a:p>
        </p:txBody>
      </p:sp>
    </p:spTree>
    <p:extLst>
      <p:ext uri="{BB962C8B-B14F-4D97-AF65-F5344CB8AC3E}">
        <p14:creationId xmlns:p14="http://schemas.microsoft.com/office/powerpoint/2010/main" val="42752392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590E86-63EE-4D79-8AEB-D54D6D3E79B3}"/>
              </a:ext>
            </a:extLst>
          </p:cNvPr>
          <p:cNvSpPr/>
          <p:nvPr/>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63" name="Text Placeholder 2">
            <a:extLst>
              <a:ext uri="{FF2B5EF4-FFF2-40B4-BE49-F238E27FC236}">
                <a16:creationId xmlns:a16="http://schemas.microsoft.com/office/drawing/2014/main" id="{BEDA4CCA-06C7-487C-A73B-CF7607D3BFDE}"/>
              </a:ext>
            </a:extLst>
          </p:cNvPr>
          <p:cNvSpPr txBox="1">
            <a:spLocks/>
          </p:cNvSpPr>
          <p:nvPr/>
        </p:nvSpPr>
        <p:spPr bwMode="auto">
          <a:xfrm>
            <a:off x="381000" y="2743200"/>
            <a:ext cx="11430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lnSpc>
                <a:spcPts val="4400"/>
              </a:lnSpc>
              <a:spcBef>
                <a:spcPts val="600"/>
              </a:spcBef>
              <a:buFont typeface="Arial" panose="020B0604020202020204" pitchFamily="34" charset="0"/>
              <a:buNone/>
            </a:pPr>
            <a:endParaRPr lang="en-US" altLang="en-US" sz="3200" b="1" dirty="0">
              <a:solidFill>
                <a:schemeClr val="bg1"/>
              </a:solidFill>
              <a:latin typeface="Avenir LT Std 65 Medium" panose="020B0603020203020204" pitchFamily="34" charset="0"/>
            </a:endParaRPr>
          </a:p>
          <a:p>
            <a:pPr algn="ctr">
              <a:lnSpc>
                <a:spcPts val="4400"/>
              </a:lnSpc>
              <a:spcBef>
                <a:spcPts val="600"/>
              </a:spcBef>
              <a:buFont typeface="Arial" panose="020B0604020202020204" pitchFamily="34" charset="0"/>
              <a:buNone/>
            </a:pPr>
            <a:r>
              <a:rPr lang="en-US" altLang="en-US" sz="3000" dirty="0">
                <a:solidFill>
                  <a:schemeClr val="bg1"/>
                </a:solidFill>
                <a:latin typeface="Montserrat" panose="00000500000000000000" pitchFamily="2" charset="0"/>
              </a:rPr>
              <a:t>The City of Santa Rosa is committed to creating a </a:t>
            </a:r>
            <a:r>
              <a:rPr lang="en-US" altLang="en-US" sz="3000" b="1" dirty="0">
                <a:solidFill>
                  <a:schemeClr val="bg1"/>
                </a:solidFill>
                <a:latin typeface="Montserrat" panose="00000500000000000000" pitchFamily="2" charset="0"/>
              </a:rPr>
              <a:t>safe</a:t>
            </a:r>
            <a:r>
              <a:rPr lang="en-US" altLang="en-US" sz="3000" dirty="0">
                <a:solidFill>
                  <a:schemeClr val="bg1"/>
                </a:solidFill>
                <a:latin typeface="Montserrat" panose="00000500000000000000" pitchFamily="2" charset="0"/>
              </a:rPr>
              <a:t> and </a:t>
            </a:r>
            <a:r>
              <a:rPr lang="en-US" altLang="en-US" sz="3000" b="1" dirty="0">
                <a:solidFill>
                  <a:schemeClr val="bg1"/>
                </a:solidFill>
                <a:latin typeface="Montserrat" panose="00000500000000000000" pitchFamily="2" charset="0"/>
              </a:rPr>
              <a:t>inclusive</a:t>
            </a:r>
            <a:r>
              <a:rPr lang="en-US" altLang="en-US" sz="3000" dirty="0">
                <a:solidFill>
                  <a:schemeClr val="bg1"/>
                </a:solidFill>
                <a:latin typeface="Montserrat" panose="00000500000000000000" pitchFamily="2" charset="0"/>
              </a:rPr>
              <a:t> environment free from disruption. We will not tolerate any hateful speech or actions and are well staffed to monitor that everyone is participating respectfully (or they will be removed). If necessary, we will also immediately end the meeting. If the meeting is ended, we will plan on recording another presentation without participants that will be posted on the project website. </a:t>
            </a:r>
          </a:p>
          <a:p>
            <a:pPr algn="ctr">
              <a:lnSpc>
                <a:spcPts val="4400"/>
              </a:lnSpc>
              <a:spcBef>
                <a:spcPts val="2400"/>
              </a:spcBef>
              <a:buFont typeface="Arial" panose="020B0604020202020204" pitchFamily="34" charset="0"/>
              <a:buNone/>
            </a:pPr>
            <a:r>
              <a:rPr lang="en-US" altLang="en-US" sz="2000" i="1" dirty="0">
                <a:solidFill>
                  <a:schemeClr val="bg1"/>
                </a:solidFill>
                <a:latin typeface="Montserrat" panose="00000500000000000000" pitchFamily="2" charset="0"/>
                <a:cs typeface="Aharoni" panose="02010803020104030203" pitchFamily="2" charset="-79"/>
              </a:rPr>
              <a:t>Today’s meeting is being recorded</a:t>
            </a:r>
            <a:endParaRPr lang="en-US" altLang="en-US" sz="1600" i="1" dirty="0">
              <a:solidFill>
                <a:schemeClr val="bg1"/>
              </a:solidFill>
              <a:latin typeface="Montserrat" panose="00000500000000000000" pitchFamily="2" charset="0"/>
              <a:cs typeface="Aharoni" panose="02010803020104030203" pitchFamily="2" charset="-79"/>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grass, outdoor, sky&#10;&#10;Description automatically generated">
            <a:extLst>
              <a:ext uri="{FF2B5EF4-FFF2-40B4-BE49-F238E27FC236}">
                <a16:creationId xmlns:a16="http://schemas.microsoft.com/office/drawing/2014/main" id="{11E93B47-F23E-429A-BA2B-CFC06191401D}"/>
              </a:ext>
            </a:extLst>
          </p:cNvPr>
          <p:cNvPicPr>
            <a:picLocks noChangeAspect="1"/>
          </p:cNvPicPr>
          <p:nvPr/>
        </p:nvPicPr>
        <p:blipFill rotWithShape="1">
          <a:blip r:embed="rId3"/>
          <a:srcRect l="43548" r="9678"/>
          <a:stretch/>
        </p:blipFill>
        <p:spPr>
          <a:xfrm>
            <a:off x="457200" y="3962400"/>
            <a:ext cx="2209800" cy="23622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335088"/>
            <a:ext cx="8763000" cy="2362200"/>
          </a:xfrm>
        </p:spPr>
        <p:txBody>
          <a:bodyPr>
            <a:noAutofit/>
          </a:bodyPr>
          <a:lstStyle/>
          <a:p>
            <a:pPr marL="0" indent="0">
              <a:spcBef>
                <a:spcPts val="1200"/>
              </a:spcBef>
              <a:spcAft>
                <a:spcPts val="1200"/>
              </a:spcAft>
              <a:buNone/>
            </a:pPr>
            <a:r>
              <a:rPr lang="en-US" sz="2800" b="1" dirty="0">
                <a:latin typeface="Montserrat" panose="00000500000000000000" pitchFamily="2" charset="0"/>
              </a:rPr>
              <a:t>Healthy: </a:t>
            </a:r>
            <a:r>
              <a:rPr lang="en-US" sz="2800" dirty="0">
                <a:latin typeface="Montserrat" panose="00000500000000000000" pitchFamily="2" charset="0"/>
              </a:rPr>
              <a:t>Neighborhoods are healthy, vibrant, full-service communities, anchored by inclusive and accessible public outdoor spaces and buildings offering safe and welcoming places for all groups to gather. </a:t>
            </a: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sp>
        <p:nvSpPr>
          <p:cNvPr id="14" name="Content Placeholder 6">
            <a:extLst>
              <a:ext uri="{FF2B5EF4-FFF2-40B4-BE49-F238E27FC236}">
                <a16:creationId xmlns:a16="http://schemas.microsoft.com/office/drawing/2014/main" id="{869B29B9-E12F-4139-9F74-B0A13F6FB96E}"/>
              </a:ext>
            </a:extLst>
          </p:cNvPr>
          <p:cNvSpPr txBox="1">
            <a:spLocks/>
          </p:cNvSpPr>
          <p:nvPr/>
        </p:nvSpPr>
        <p:spPr bwMode="auto">
          <a:xfrm>
            <a:off x="2895600" y="39624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Resilient: </a:t>
            </a:r>
            <a:r>
              <a:rPr lang="en-US" sz="2800" dirty="0">
                <a:latin typeface="Montserrat" panose="00000500000000000000" pitchFamily="2" charset="0"/>
              </a:rPr>
              <a:t>All facets of the community, including housing, infrastructure, and social services are sustainable and resilient to economic changes and hazards.</a:t>
            </a:r>
          </a:p>
        </p:txBody>
      </p:sp>
      <p:pic>
        <p:nvPicPr>
          <p:cNvPr id="8" name="Picture 2">
            <a:extLst>
              <a:ext uri="{FF2B5EF4-FFF2-40B4-BE49-F238E27FC236}">
                <a16:creationId xmlns:a16="http://schemas.microsoft.com/office/drawing/2014/main" id="{7F2D6CBD-E5F3-4019-8DCD-20AE142AF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09688"/>
            <a:ext cx="236494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3535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5F3E9-51B6-4215-B89B-EC985D395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22" t="31343" r="29535" b="2411"/>
          <a:stretch/>
        </p:blipFill>
        <p:spPr bwMode="auto">
          <a:xfrm>
            <a:off x="457200" y="1335088"/>
            <a:ext cx="2209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6">
            <a:extLst>
              <a:ext uri="{FF2B5EF4-FFF2-40B4-BE49-F238E27FC236}">
                <a16:creationId xmlns:a16="http://schemas.microsoft.com/office/drawing/2014/main" id="{006D27D2-3D4E-46F1-A015-ED16CE8EE3ED}"/>
              </a:ext>
            </a:extLst>
          </p:cNvPr>
          <p:cNvSpPr txBox="1">
            <a:spLocks/>
          </p:cNvSpPr>
          <p:nvPr/>
        </p:nvSpPr>
        <p:spPr bwMode="auto">
          <a:xfrm>
            <a:off x="2895600" y="1335088"/>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None/>
            </a:pPr>
            <a:r>
              <a:rPr lang="en-US" sz="2800" b="1" dirty="0">
                <a:latin typeface="Montserrat" panose="00000500000000000000" pitchFamily="2" charset="0"/>
              </a:rPr>
              <a:t>Prepared: </a:t>
            </a:r>
            <a:r>
              <a:rPr lang="en-US" sz="2800" dirty="0">
                <a:latin typeface="Montserrat" panose="00000500000000000000" pitchFamily="2" charset="0"/>
              </a:rPr>
              <a:t>All residents are aware of the risks of natural and human-caused hazards and are engaged in neighborhood and City emergency preparedness efforts.</a:t>
            </a:r>
          </a:p>
          <a:p>
            <a:pPr marL="0" indent="0">
              <a:spcBef>
                <a:spcPts val="1200"/>
              </a:spcBef>
              <a:spcAft>
                <a:spcPts val="1200"/>
              </a:spcAft>
              <a:buNone/>
            </a:pPr>
            <a:endParaRPr lang="en-US" sz="2800" dirty="0">
              <a:latin typeface="Montserrat" panose="00000500000000000000" pitchFamily="2" charset="0"/>
            </a:endParaRPr>
          </a:p>
        </p:txBody>
      </p:sp>
      <p:sp>
        <p:nvSpPr>
          <p:cNvPr id="6" name="Title 2">
            <a:extLst>
              <a:ext uri="{FF2B5EF4-FFF2-40B4-BE49-F238E27FC236}">
                <a16:creationId xmlns:a16="http://schemas.microsoft.com/office/drawing/2014/main" id="{1DAB0BC8-04D3-4023-9DC5-109C7CB47402}"/>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pic>
        <p:nvPicPr>
          <p:cNvPr id="7" name="Picture 11" descr="475 Palmilla Pl, Santa Rosa, CA 95407 - Multifamily Property for ...">
            <a:extLst>
              <a:ext uri="{FF2B5EF4-FFF2-40B4-BE49-F238E27FC236}">
                <a16:creationId xmlns:a16="http://schemas.microsoft.com/office/drawing/2014/main" id="{5ED5CC1F-12F3-4FFC-A8CD-A6D4FA10F7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2" r="44643" b="17000"/>
          <a:stretch/>
        </p:blipFill>
        <p:spPr bwMode="auto">
          <a:xfrm>
            <a:off x="457200" y="358140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a:extLst>
              <a:ext uri="{FF2B5EF4-FFF2-40B4-BE49-F238E27FC236}">
                <a16:creationId xmlns:a16="http://schemas.microsoft.com/office/drawing/2014/main" id="{C5FF3360-81BA-4A2B-B38A-0988FB7ED2A0}"/>
              </a:ext>
            </a:extLst>
          </p:cNvPr>
          <p:cNvSpPr txBox="1">
            <a:spLocks/>
          </p:cNvSpPr>
          <p:nvPr/>
        </p:nvSpPr>
        <p:spPr bwMode="auto">
          <a:xfrm>
            <a:off x="2895600" y="35814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Sheltered: </a:t>
            </a:r>
            <a:r>
              <a:rPr lang="en-US" sz="2800" dirty="0">
                <a:latin typeface="Montserrat" panose="00000500000000000000" pitchFamily="2" charset="0"/>
              </a:rPr>
              <a:t>A diverse mix of high-quality, safe, thoughtfully designed, and well-served housing at all affordability levels is available throughout the community to accommodate everyone, including local workers and formerly homeless residents.</a:t>
            </a:r>
          </a:p>
        </p:txBody>
      </p:sp>
    </p:spTree>
    <p:extLst>
      <p:ext uri="{BB962C8B-B14F-4D97-AF65-F5344CB8AC3E}">
        <p14:creationId xmlns:p14="http://schemas.microsoft.com/office/powerpoint/2010/main" val="4051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with low confidence">
            <a:extLst>
              <a:ext uri="{FF2B5EF4-FFF2-40B4-BE49-F238E27FC236}">
                <a16:creationId xmlns:a16="http://schemas.microsoft.com/office/drawing/2014/main" id="{01BE1748-3D38-41FE-A3FA-6A2CE479A98A}"/>
              </a:ext>
            </a:extLst>
          </p:cNvPr>
          <p:cNvPicPr>
            <a:picLocks noChangeAspect="1"/>
          </p:cNvPicPr>
          <p:nvPr/>
        </p:nvPicPr>
        <p:blipFill rotWithShape="1">
          <a:blip r:embed="rId2"/>
          <a:srcRect l="12904" r="24731"/>
          <a:stretch/>
        </p:blipFill>
        <p:spPr>
          <a:xfrm>
            <a:off x="457200" y="1335088"/>
            <a:ext cx="2209800" cy="2362200"/>
          </a:xfrm>
          <a:prstGeom prst="rect">
            <a:avLst/>
          </a:prstGeom>
        </p:spPr>
      </p:pic>
      <p:sp>
        <p:nvSpPr>
          <p:cNvPr id="9" name="Content Placeholder 6">
            <a:extLst>
              <a:ext uri="{FF2B5EF4-FFF2-40B4-BE49-F238E27FC236}">
                <a16:creationId xmlns:a16="http://schemas.microsoft.com/office/drawing/2014/main" id="{1566EBE6-D1A5-4A84-B382-2F47C5E911C3}"/>
              </a:ext>
            </a:extLst>
          </p:cNvPr>
          <p:cNvSpPr txBox="1">
            <a:spLocks/>
          </p:cNvSpPr>
          <p:nvPr/>
        </p:nvSpPr>
        <p:spPr bwMode="auto">
          <a:xfrm>
            <a:off x="2895600" y="1335088"/>
            <a:ext cx="87630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Equitable: </a:t>
            </a:r>
            <a:r>
              <a:rPr lang="en-US" sz="2800" dirty="0">
                <a:latin typeface="Montserrat" panose="00000500000000000000" pitchFamily="2" charset="0"/>
              </a:rPr>
              <a:t>Everyone has convenient and equitable access to meet their daily needs—including healthy food, recreation, education, childcare, reliable internet, and physical and mental health services—and community members enjoy long, fulfilling healthy lives.</a:t>
            </a:r>
          </a:p>
        </p:txBody>
      </p:sp>
      <p:sp>
        <p:nvSpPr>
          <p:cNvPr id="10" name="Title 2">
            <a:extLst>
              <a:ext uri="{FF2B5EF4-FFF2-40B4-BE49-F238E27FC236}">
                <a16:creationId xmlns:a16="http://schemas.microsoft.com/office/drawing/2014/main" id="{75578632-102C-4833-9760-D127391347F7}"/>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spTree>
    <p:extLst>
      <p:ext uri="{BB962C8B-B14F-4D97-AF65-F5344CB8AC3E}">
        <p14:creationId xmlns:p14="http://schemas.microsoft.com/office/powerpoint/2010/main" val="188560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Santa Rosa Industrial Parks and Retail Center">
            <a:extLst>
              <a:ext uri="{FF2B5EF4-FFF2-40B4-BE49-F238E27FC236}">
                <a16:creationId xmlns:a16="http://schemas.microsoft.com/office/drawing/2014/main" id="{71B1C68A-BB87-47FF-BA07-07B1CC963F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07" r="18807" b="-766"/>
          <a:stretch/>
        </p:blipFill>
        <p:spPr bwMode="auto">
          <a:xfrm>
            <a:off x="457200" y="1335088"/>
            <a:ext cx="2209800" cy="238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6">
            <a:extLst>
              <a:ext uri="{FF2B5EF4-FFF2-40B4-BE49-F238E27FC236}">
                <a16:creationId xmlns:a16="http://schemas.microsoft.com/office/drawing/2014/main" id="{7FD325CB-CE01-4450-9A00-B3A176D119CF}"/>
              </a:ext>
            </a:extLst>
          </p:cNvPr>
          <p:cNvSpPr txBox="1">
            <a:spLocks/>
          </p:cNvSpPr>
          <p:nvPr/>
        </p:nvSpPr>
        <p:spPr bwMode="auto">
          <a:xfrm>
            <a:off x="2891589" y="1116464"/>
            <a:ext cx="9525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Successful: </a:t>
            </a:r>
            <a:r>
              <a:rPr lang="en-US" sz="2800" dirty="0">
                <a:latin typeface="Montserrat" panose="00000500000000000000" pitchFamily="2" charset="0"/>
              </a:rPr>
              <a:t>Top employers gravitate; Black-, Latino/Latina-, and other minority-owned businesses are in all corners of the community; tourism and entertainment spaces support a vibrant city; and meaningful work in a thriving economy is available for people of all ages and backgrounds.</a:t>
            </a:r>
          </a:p>
        </p:txBody>
      </p:sp>
      <p:sp>
        <p:nvSpPr>
          <p:cNvPr id="4" name="Title 2">
            <a:extLst>
              <a:ext uri="{FF2B5EF4-FFF2-40B4-BE49-F238E27FC236}">
                <a16:creationId xmlns:a16="http://schemas.microsoft.com/office/drawing/2014/main" id="{30554E6E-9B98-476B-95C2-5C1C3C0AC666}"/>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pic>
        <p:nvPicPr>
          <p:cNvPr id="5" name="Picture 5" descr="A bus that is parked on the side of a road&#10;&#10;Description automatically generated">
            <a:extLst>
              <a:ext uri="{FF2B5EF4-FFF2-40B4-BE49-F238E27FC236}">
                <a16:creationId xmlns:a16="http://schemas.microsoft.com/office/drawing/2014/main" id="{4B56ECF2-841F-462C-8F0E-5E265C0D6B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78" t="9596" r="28348" b="12203"/>
          <a:stretch/>
        </p:blipFill>
        <p:spPr bwMode="auto">
          <a:xfrm>
            <a:off x="457200" y="4114799"/>
            <a:ext cx="22098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6">
            <a:extLst>
              <a:ext uri="{FF2B5EF4-FFF2-40B4-BE49-F238E27FC236}">
                <a16:creationId xmlns:a16="http://schemas.microsoft.com/office/drawing/2014/main" id="{41D5E50D-E1F4-4FCC-AE5A-609202897952}"/>
              </a:ext>
            </a:extLst>
          </p:cNvPr>
          <p:cNvSpPr>
            <a:spLocks noGrp="1"/>
          </p:cNvSpPr>
          <p:nvPr>
            <p:ph idx="1"/>
          </p:nvPr>
        </p:nvSpPr>
        <p:spPr>
          <a:xfrm>
            <a:off x="2895600" y="4114800"/>
            <a:ext cx="8763000" cy="2362200"/>
          </a:xfrm>
        </p:spPr>
        <p:txBody>
          <a:bodyPr>
            <a:noAutofit/>
          </a:bodyPr>
          <a:lstStyle/>
          <a:p>
            <a:pPr marL="0" indent="0">
              <a:spcBef>
                <a:spcPts val="1200"/>
              </a:spcBef>
              <a:spcAft>
                <a:spcPts val="1200"/>
              </a:spcAft>
              <a:buNone/>
            </a:pPr>
            <a:r>
              <a:rPr lang="en-US" sz="2800" b="1" dirty="0">
                <a:latin typeface="Montserrat" panose="00000500000000000000" pitchFamily="2" charset="0"/>
              </a:rPr>
              <a:t>Connected: </a:t>
            </a:r>
            <a:r>
              <a:rPr lang="en-US" sz="2800" dirty="0">
                <a:latin typeface="Montserrat" panose="00000500000000000000" pitchFamily="2" charset="0"/>
              </a:rPr>
              <a:t>High-quality, reliable, and safe transit service, bicycle and pedestrian facilities, and other forms of mobility connect all ages across the city at all times and support healthy lifestyles, clean air, equity, and resilience.</a:t>
            </a:r>
          </a:p>
        </p:txBody>
      </p:sp>
    </p:spTree>
    <p:extLst>
      <p:ext uri="{BB962C8B-B14F-4D97-AF65-F5344CB8AC3E}">
        <p14:creationId xmlns:p14="http://schemas.microsoft.com/office/powerpoint/2010/main" val="221738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ound, child&#10;&#10;Description automatically generated">
            <a:extLst>
              <a:ext uri="{FF2B5EF4-FFF2-40B4-BE49-F238E27FC236}">
                <a16:creationId xmlns:a16="http://schemas.microsoft.com/office/drawing/2014/main" id="{26BC8BB1-6D77-461E-9A7B-A002099F5EB6}"/>
              </a:ext>
            </a:extLst>
          </p:cNvPr>
          <p:cNvPicPr>
            <a:picLocks noChangeAspect="1"/>
          </p:cNvPicPr>
          <p:nvPr/>
        </p:nvPicPr>
        <p:blipFill rotWithShape="1">
          <a:blip r:embed="rId3"/>
          <a:srcRect l="12891" r="24805"/>
          <a:stretch/>
        </p:blipFill>
        <p:spPr>
          <a:xfrm>
            <a:off x="457200" y="1335089"/>
            <a:ext cx="2209800" cy="2362200"/>
          </a:xfrm>
          <a:prstGeom prst="rect">
            <a:avLst/>
          </a:prstGeom>
        </p:spPr>
      </p:pic>
      <p:pic>
        <p:nvPicPr>
          <p:cNvPr id="1026" name="Picture 2" descr="Suspect, 15, arrested hours after Santa Rosa High lockdown over report of  armed student">
            <a:extLst>
              <a:ext uri="{FF2B5EF4-FFF2-40B4-BE49-F238E27FC236}">
                <a16:creationId xmlns:a16="http://schemas.microsoft.com/office/drawing/2014/main" id="{B980FDDA-BCD3-4008-B70F-8F856FC44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77" r="27358"/>
          <a:stretch/>
        </p:blipFill>
        <p:spPr bwMode="auto">
          <a:xfrm>
            <a:off x="457200" y="3886200"/>
            <a:ext cx="22098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sp>
        <p:nvSpPr>
          <p:cNvPr id="12" name="Content Placeholder 6">
            <a:extLst>
              <a:ext uri="{FF2B5EF4-FFF2-40B4-BE49-F238E27FC236}">
                <a16:creationId xmlns:a16="http://schemas.microsoft.com/office/drawing/2014/main" id="{1534C3B4-050F-447F-ACD2-4EF4AAD9DF58}"/>
              </a:ext>
            </a:extLst>
          </p:cNvPr>
          <p:cNvSpPr txBox="1">
            <a:spLocks/>
          </p:cNvSpPr>
          <p:nvPr/>
        </p:nvSpPr>
        <p:spPr bwMode="auto">
          <a:xfrm>
            <a:off x="2895600" y="1335088"/>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Safe: </a:t>
            </a:r>
            <a:r>
              <a:rPr lang="en-US" sz="2800" dirty="0">
                <a:latin typeface="Montserrat" panose="00000500000000000000" pitchFamily="2" charset="0"/>
              </a:rPr>
              <a:t>Public safety services are provided by caring and thoughtful community members who are representative of and familiar with the neighborhoods, groups, and individuals they serve.</a:t>
            </a:r>
          </a:p>
        </p:txBody>
      </p:sp>
      <p:sp>
        <p:nvSpPr>
          <p:cNvPr id="15" name="Content Placeholder 6">
            <a:extLst>
              <a:ext uri="{FF2B5EF4-FFF2-40B4-BE49-F238E27FC236}">
                <a16:creationId xmlns:a16="http://schemas.microsoft.com/office/drawing/2014/main" id="{171DD01D-C105-427F-976B-3AE53EA7CB83}"/>
              </a:ext>
            </a:extLst>
          </p:cNvPr>
          <p:cNvSpPr>
            <a:spLocks noGrp="1"/>
          </p:cNvSpPr>
          <p:nvPr>
            <p:ph idx="1"/>
          </p:nvPr>
        </p:nvSpPr>
        <p:spPr>
          <a:xfrm>
            <a:off x="2895600" y="3886201"/>
            <a:ext cx="8763000" cy="2362200"/>
          </a:xfrm>
        </p:spPr>
        <p:txBody>
          <a:bodyPr>
            <a:noAutofit/>
          </a:bodyPr>
          <a:lstStyle/>
          <a:p>
            <a:pPr marL="0" indent="0">
              <a:spcBef>
                <a:spcPts val="1200"/>
              </a:spcBef>
              <a:spcAft>
                <a:spcPts val="1200"/>
              </a:spcAft>
              <a:buNone/>
            </a:pPr>
            <a:r>
              <a:rPr lang="en-US" sz="2800" b="1" dirty="0">
                <a:latin typeface="Montserrat" panose="00000500000000000000" pitchFamily="2" charset="0"/>
              </a:rPr>
              <a:t>Educated: </a:t>
            </a:r>
            <a:r>
              <a:rPr lang="en-US" sz="2800" dirty="0">
                <a:latin typeface="Montserrat" panose="00000500000000000000" pitchFamily="2" charset="0"/>
              </a:rPr>
              <a:t>Life-long education, enrichment, and supportive services and resources engage and empower young people, strengthen families (of any family structure), connect and activate seniors, and foster the success and well-being of all people.</a:t>
            </a:r>
          </a:p>
        </p:txBody>
      </p:sp>
    </p:spTree>
    <p:extLst>
      <p:ext uri="{BB962C8B-B14F-4D97-AF65-F5344CB8AC3E}">
        <p14:creationId xmlns:p14="http://schemas.microsoft.com/office/powerpoint/2010/main" val="14032091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FFC5F9-EB75-490D-AAF8-59C3229C9417}"/>
              </a:ext>
            </a:extLst>
          </p:cNvPr>
          <p:cNvPicPr>
            <a:picLocks noChangeAspect="1"/>
          </p:cNvPicPr>
          <p:nvPr/>
        </p:nvPicPr>
        <p:blipFill rotWithShape="1">
          <a:blip r:embed="rId3"/>
          <a:srcRect l="29032" t="-67" r="24194" b="4906"/>
          <a:stretch/>
        </p:blipFill>
        <p:spPr>
          <a:xfrm>
            <a:off x="457200" y="1333500"/>
            <a:ext cx="2209800" cy="22479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335088"/>
            <a:ext cx="8763000" cy="2362200"/>
          </a:xfrm>
        </p:spPr>
        <p:txBody>
          <a:bodyPr>
            <a:noAutofit/>
          </a:bodyPr>
          <a:lstStyle/>
          <a:p>
            <a:pPr marL="0" indent="0">
              <a:spcBef>
                <a:spcPts val="1200"/>
              </a:spcBef>
              <a:spcAft>
                <a:spcPts val="1200"/>
              </a:spcAft>
              <a:buNone/>
            </a:pPr>
            <a:r>
              <a:rPr lang="en-US" sz="2800" b="1" dirty="0">
                <a:latin typeface="Montserrat" panose="00000500000000000000" pitchFamily="2" charset="0"/>
              </a:rPr>
              <a:t>Cultural: </a:t>
            </a:r>
            <a:r>
              <a:rPr lang="en-US" sz="2800" dirty="0">
                <a:latin typeface="Montserrat" panose="00000500000000000000" pitchFamily="2" charset="0"/>
              </a:rPr>
              <a:t>Artists and public art are supported and found in every neighborhood and historic resources emphasize the importance of culture in the community and its contribution to equity and the local economy.</a:t>
            </a: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Draft Vision Statements</a:t>
            </a:r>
          </a:p>
        </p:txBody>
      </p:sp>
      <p:pic>
        <p:nvPicPr>
          <p:cNvPr id="10" name="Picture 2" descr="North Sonoma Mountain Regional Park and Preserve | Visit | Sonoma County  Regional Parks">
            <a:extLst>
              <a:ext uri="{FF2B5EF4-FFF2-40B4-BE49-F238E27FC236}">
                <a16:creationId xmlns:a16="http://schemas.microsoft.com/office/drawing/2014/main" id="{E2C7E47B-EC68-4FDD-8C40-8D521C0D23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32" t="806" r="39785" b="-806"/>
          <a:stretch/>
        </p:blipFill>
        <p:spPr bwMode="auto">
          <a:xfrm>
            <a:off x="457199" y="3733800"/>
            <a:ext cx="2209801" cy="23622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a:extLst>
              <a:ext uri="{FF2B5EF4-FFF2-40B4-BE49-F238E27FC236}">
                <a16:creationId xmlns:a16="http://schemas.microsoft.com/office/drawing/2014/main" id="{279140AC-4BD0-424F-A2DF-8E2F80F24A50}"/>
              </a:ext>
            </a:extLst>
          </p:cNvPr>
          <p:cNvSpPr txBox="1">
            <a:spLocks/>
          </p:cNvSpPr>
          <p:nvPr/>
        </p:nvSpPr>
        <p:spPr bwMode="auto">
          <a:xfrm>
            <a:off x="2895600" y="37338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2800" b="1" dirty="0">
                <a:latin typeface="Montserrat" panose="00000500000000000000" pitchFamily="2" charset="0"/>
              </a:rPr>
              <a:t>Sustainable: </a:t>
            </a:r>
            <a:r>
              <a:rPr lang="en-US" sz="2800" dirty="0">
                <a:latin typeface="Montserrat" panose="00000500000000000000" pitchFamily="2" charset="0"/>
              </a:rPr>
              <a:t>Natural resources—including streams and creeks, trees and landscaping in public places, and community and rooftop gardens—are restored, protected, and expanded to provide accessible green space for everyone in all neighborhoods.</a:t>
            </a:r>
          </a:p>
        </p:txBody>
      </p:sp>
    </p:spTree>
    <p:extLst>
      <p:ext uri="{BB962C8B-B14F-4D97-AF65-F5344CB8AC3E}">
        <p14:creationId xmlns:p14="http://schemas.microsoft.com/office/powerpoint/2010/main" val="25780957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31DACB-71B4-49A5-B998-83C1F563D5CE}"/>
              </a:ext>
            </a:extLst>
          </p:cNvPr>
          <p:cNvSpPr/>
          <p:nvPr/>
        </p:nvSpPr>
        <p:spPr>
          <a:xfrm>
            <a:off x="0" y="0"/>
            <a:ext cx="12192000" cy="6858000"/>
          </a:xfrm>
          <a:prstGeom prst="rect">
            <a:avLst/>
          </a:prstGeom>
          <a:solidFill>
            <a:srgbClr val="9C87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3491" name="Text Placeholder 2">
            <a:extLst>
              <a:ext uri="{FF2B5EF4-FFF2-40B4-BE49-F238E27FC236}">
                <a16:creationId xmlns:a16="http://schemas.microsoft.com/office/drawing/2014/main" id="{D485D95D-9765-4420-A8ED-31575FDE13E3}"/>
              </a:ext>
            </a:extLst>
          </p:cNvPr>
          <p:cNvSpPr txBox="1">
            <a:spLocks/>
          </p:cNvSpPr>
          <p:nvPr/>
        </p:nvSpPr>
        <p:spPr bwMode="auto">
          <a:xfrm>
            <a:off x="0" y="2913062"/>
            <a:ext cx="12192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4400" dirty="0">
                <a:solidFill>
                  <a:schemeClr val="bg1"/>
                </a:solidFill>
                <a:latin typeface="Montserrat" panose="00000500000000000000" pitchFamily="2" charset="0"/>
                <a:cs typeface="Aharoni" panose="02010803020104030203" pitchFamily="2" charset="-79"/>
              </a:rPr>
              <a:t>Questions about the project?</a:t>
            </a:r>
          </a:p>
        </p:txBody>
      </p:sp>
    </p:spTree>
    <p:extLst>
      <p:ext uri="{BB962C8B-B14F-4D97-AF65-F5344CB8AC3E}">
        <p14:creationId xmlns:p14="http://schemas.microsoft.com/office/powerpoint/2010/main" val="20938834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n-US" altLang="en-US" dirty="0">
                <a:latin typeface="Montserrat" panose="00000500000000000000" pitchFamily="2" charset="0"/>
              </a:rPr>
              <a:t>GROUP DISCUSSIONS</a:t>
            </a:r>
          </a:p>
        </p:txBody>
      </p:sp>
    </p:spTree>
    <p:extLst>
      <p:ext uri="{BB962C8B-B14F-4D97-AF65-F5344CB8AC3E}">
        <p14:creationId xmlns:p14="http://schemas.microsoft.com/office/powerpoint/2010/main" val="13749923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Let’s Begin! </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60960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Click on the web link in the Zoom Chat to open the online Questionnaire.</a:t>
            </a:r>
          </a:p>
          <a:p>
            <a:pPr marL="0" indent="0">
              <a:spcBef>
                <a:spcPts val="1200"/>
              </a:spcBef>
              <a:spcAft>
                <a:spcPts val="1200"/>
              </a:spcAft>
              <a:buNone/>
            </a:pPr>
            <a:r>
              <a:rPr lang="en-US" sz="2800" dirty="0">
                <a:latin typeface="Montserrat" panose="00000500000000000000" pitchFamily="2" charset="0"/>
              </a:rPr>
              <a:t>https://www.surveymonkey.com/r/59LJFM7</a:t>
            </a:r>
          </a:p>
        </p:txBody>
      </p:sp>
      <p:pic>
        <p:nvPicPr>
          <p:cNvPr id="6" name="Picture 5" descr="Qr code&#10;&#10;Description automatically generated">
            <a:extLst>
              <a:ext uri="{FF2B5EF4-FFF2-40B4-BE49-F238E27FC236}">
                <a16:creationId xmlns:a16="http://schemas.microsoft.com/office/drawing/2014/main" id="{865F8228-0D16-4EFB-841E-8B7D28B2879E}"/>
              </a:ext>
            </a:extLst>
          </p:cNvPr>
          <p:cNvPicPr>
            <a:picLocks noChangeAspect="1"/>
          </p:cNvPicPr>
          <p:nvPr/>
        </p:nvPicPr>
        <p:blipFill>
          <a:blip r:embed="rId3"/>
          <a:stretch>
            <a:fillRect/>
          </a:stretch>
        </p:blipFill>
        <p:spPr>
          <a:xfrm>
            <a:off x="7391400" y="1335088"/>
            <a:ext cx="4572000" cy="4572000"/>
          </a:xfrm>
          <a:prstGeom prst="rect">
            <a:avLst/>
          </a:prstGeom>
        </p:spPr>
      </p:pic>
    </p:spTree>
    <p:extLst>
      <p:ext uri="{BB962C8B-B14F-4D97-AF65-F5344CB8AC3E}">
        <p14:creationId xmlns:p14="http://schemas.microsoft.com/office/powerpoint/2010/main" val="13326979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Question #1</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89916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Fill out today’s date and time on the Questionnaire so we can organize all the comments. </a:t>
            </a:r>
          </a:p>
          <a:p>
            <a:pPr marL="0" indent="0">
              <a:spcBef>
                <a:spcPts val="1200"/>
              </a:spcBef>
              <a:spcAft>
                <a:spcPts val="1200"/>
              </a:spcAft>
              <a:buNone/>
            </a:pPr>
            <a:r>
              <a:rPr lang="en-US" sz="2800" dirty="0">
                <a:latin typeface="Montserrat" panose="00000500000000000000" pitchFamily="2" charset="0"/>
              </a:rPr>
              <a:t>Please also tell us a little about yourself. </a:t>
            </a:r>
          </a:p>
          <a:p>
            <a:pPr marL="0" indent="0">
              <a:spcBef>
                <a:spcPts val="1200"/>
              </a:spcBef>
              <a:spcAft>
                <a:spcPts val="1200"/>
              </a:spcAft>
              <a:buNone/>
            </a:pPr>
            <a:r>
              <a:rPr lang="en-US" sz="2800" dirty="0">
                <a:latin typeface="Montserrat" panose="00000500000000000000" pitchFamily="2" charset="0"/>
              </a:rPr>
              <a:t>Add your email address if you would like to receive regular project updates. </a:t>
            </a:r>
            <a:endParaRPr lang="en-US" sz="2800" b="1" dirty="0">
              <a:latin typeface="Montserrat" panose="00000500000000000000" pitchFamily="2" charset="0"/>
            </a:endParaRPr>
          </a:p>
        </p:txBody>
      </p:sp>
    </p:spTree>
    <p:extLst>
      <p:ext uri="{BB962C8B-B14F-4D97-AF65-F5344CB8AC3E}">
        <p14:creationId xmlns:p14="http://schemas.microsoft.com/office/powerpoint/2010/main" val="7216843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FB1CF9-DDAF-4766-B762-F125C6320F6D}"/>
              </a:ext>
            </a:extLst>
          </p:cNvPr>
          <p:cNvSpPr/>
          <p:nvPr/>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291" name="Text Placeholder 2">
            <a:extLst>
              <a:ext uri="{FF2B5EF4-FFF2-40B4-BE49-F238E27FC236}">
                <a16:creationId xmlns:a16="http://schemas.microsoft.com/office/drawing/2014/main" id="{D673B998-0D98-471A-B365-311A16A0BC42}"/>
              </a:ext>
            </a:extLst>
          </p:cNvPr>
          <p:cNvSpPr txBox="1">
            <a:spLocks/>
          </p:cNvSpPr>
          <p:nvPr/>
        </p:nvSpPr>
        <p:spPr bwMode="auto">
          <a:xfrm>
            <a:off x="0" y="2913063"/>
            <a:ext cx="12192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4400" dirty="0">
                <a:solidFill>
                  <a:schemeClr val="bg1"/>
                </a:solidFill>
                <a:latin typeface="Montserrat" panose="00000500000000000000" pitchFamily="2" charset="0"/>
                <a:cs typeface="Aharoni" panose="02010803020104030203" pitchFamily="2" charset="-79"/>
              </a:rPr>
              <a:t>ZOOM ORIENTATION</a:t>
            </a:r>
            <a:endParaRPr lang="en-US" altLang="en-US" sz="1800" dirty="0">
              <a:solidFill>
                <a:schemeClr val="bg1"/>
              </a:solidFill>
              <a:latin typeface="Montserrat" panose="00000500000000000000" pitchFamily="2" charset="0"/>
              <a:cs typeface="Aharoni" panose="02010803020104030203" pitchFamily="2" charset="-79"/>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Question #2</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74676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In one word, what is your vision for the future of Santa Rosa?  </a:t>
            </a:r>
          </a:p>
        </p:txBody>
      </p:sp>
    </p:spTree>
    <p:extLst>
      <p:ext uri="{BB962C8B-B14F-4D97-AF65-F5344CB8AC3E}">
        <p14:creationId xmlns:p14="http://schemas.microsoft.com/office/powerpoint/2010/main" val="37279408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Question #3</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98298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Review</a:t>
            </a:r>
            <a:r>
              <a:rPr lang="en-US" sz="2800" b="1" dirty="0">
                <a:latin typeface="Montserrat" panose="00000500000000000000" pitchFamily="2" charset="0"/>
              </a:rPr>
              <a:t> </a:t>
            </a:r>
            <a:r>
              <a:rPr lang="en-US" sz="2800" dirty="0">
                <a:latin typeface="Montserrat" panose="00000500000000000000" pitchFamily="2" charset="0"/>
              </a:rPr>
              <a:t>the Draft Vision Elements and prioritize them from #1 (highest priority) to #10 (lowest priority) based on the topics that are most important to you. </a:t>
            </a:r>
          </a:p>
          <a:p>
            <a:pPr marL="0" indent="0">
              <a:spcBef>
                <a:spcPts val="1200"/>
              </a:spcBef>
              <a:spcAft>
                <a:spcPts val="1200"/>
              </a:spcAft>
              <a:buNone/>
            </a:pPr>
            <a:endParaRPr lang="en-US" sz="2800" dirty="0">
              <a:latin typeface="Montserrat" panose="00000500000000000000" pitchFamily="2" charset="0"/>
            </a:endParaRPr>
          </a:p>
        </p:txBody>
      </p:sp>
    </p:spTree>
    <p:extLst>
      <p:ext uri="{BB962C8B-B14F-4D97-AF65-F5344CB8AC3E}">
        <p14:creationId xmlns:p14="http://schemas.microsoft.com/office/powerpoint/2010/main" val="5032047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Question #4</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80010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What do you like the most or what inspires you the most about Santa Rosa? </a:t>
            </a:r>
          </a:p>
        </p:txBody>
      </p:sp>
    </p:spTree>
    <p:extLst>
      <p:ext uri="{BB962C8B-B14F-4D97-AF65-F5344CB8AC3E}">
        <p14:creationId xmlns:p14="http://schemas.microsoft.com/office/powerpoint/2010/main" val="40342456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Question #5</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74676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What would you change or improve about Santa Rosa in the future?</a:t>
            </a:r>
          </a:p>
        </p:txBody>
      </p:sp>
    </p:spTree>
    <p:extLst>
      <p:ext uri="{BB962C8B-B14F-4D97-AF65-F5344CB8AC3E}">
        <p14:creationId xmlns:p14="http://schemas.microsoft.com/office/powerpoint/2010/main" val="12827330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n-US" altLang="en-US" dirty="0">
                <a:latin typeface="Montserrat" panose="00000500000000000000" pitchFamily="2" charset="0"/>
              </a:rPr>
              <a:t>NEXT STEPS</a:t>
            </a:r>
          </a:p>
        </p:txBody>
      </p:sp>
    </p:spTree>
    <p:extLst>
      <p:ext uri="{BB962C8B-B14F-4D97-AF65-F5344CB8AC3E}">
        <p14:creationId xmlns:p14="http://schemas.microsoft.com/office/powerpoint/2010/main" val="38258573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Next Steps</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11049000" cy="5065712"/>
          </a:xfrm>
        </p:spPr>
        <p:txBody>
          <a:bodyPr>
            <a:noAutofit/>
          </a:bodyPr>
          <a:lstStyle/>
          <a:p>
            <a:pPr marL="465138" indent="-465138">
              <a:spcBef>
                <a:spcPts val="1200"/>
              </a:spcBef>
              <a:spcAft>
                <a:spcPts val="1200"/>
              </a:spcAft>
              <a:buFont typeface="Wingdings" panose="05000000000000000000" pitchFamily="2" charset="2"/>
              <a:buChar char="§"/>
            </a:pPr>
            <a:r>
              <a:rPr lang="en-US" sz="2800" dirty="0">
                <a:latin typeface="Montserrat" panose="00000500000000000000" pitchFamily="2" charset="0"/>
              </a:rPr>
              <a:t>Save your Questionnaire and email it to:</a:t>
            </a:r>
            <a:r>
              <a:rPr lang="en-US" sz="2800" dirty="0">
                <a:solidFill>
                  <a:schemeClr val="tx1"/>
                </a:solidFill>
                <a:latin typeface="Montserrat" panose="00000500000000000000" pitchFamily="2" charset="0"/>
              </a:rPr>
              <a:t> </a:t>
            </a:r>
            <a:r>
              <a:rPr lang="en-US" sz="2800" b="1" dirty="0">
                <a:solidFill>
                  <a:srgbClr val="8E1536"/>
                </a:solidFill>
                <a:latin typeface="Montserrat" panose="00000500000000000000" pitchFamily="2" charset="0"/>
              </a:rPr>
              <a:t>info@santarosaforward.com </a:t>
            </a:r>
          </a:p>
          <a:p>
            <a:pPr marL="465138" indent="-465138">
              <a:spcBef>
                <a:spcPts val="1200"/>
              </a:spcBef>
              <a:spcAft>
                <a:spcPts val="1200"/>
              </a:spcAft>
              <a:buFont typeface="Wingdings" panose="05000000000000000000" pitchFamily="2" charset="2"/>
              <a:buChar char="§"/>
            </a:pPr>
            <a:r>
              <a:rPr lang="en-US" sz="2800" dirty="0">
                <a:latin typeface="Montserrat" panose="00000500000000000000" pitchFamily="2" charset="0"/>
              </a:rPr>
              <a:t>The Project Team will summarize all community comments and feedback and present updated </a:t>
            </a:r>
            <a:r>
              <a:rPr lang="en-US" sz="2800" b="1" dirty="0">
                <a:latin typeface="Montserrat" panose="00000500000000000000" pitchFamily="2" charset="0"/>
              </a:rPr>
              <a:t>Vision Elements </a:t>
            </a:r>
            <a:r>
              <a:rPr lang="en-US" sz="2800" dirty="0">
                <a:latin typeface="Montserrat" panose="00000500000000000000" pitchFamily="2" charset="0"/>
              </a:rPr>
              <a:t>to the Planning Commission and City Council for feedback. </a:t>
            </a:r>
          </a:p>
          <a:p>
            <a:pPr marL="465138" indent="-465138">
              <a:spcBef>
                <a:spcPts val="1200"/>
              </a:spcBef>
              <a:spcAft>
                <a:spcPts val="1200"/>
              </a:spcAft>
              <a:buFont typeface="Wingdings" panose="05000000000000000000" pitchFamily="2" charset="2"/>
              <a:buChar char="§"/>
            </a:pPr>
            <a:r>
              <a:rPr lang="en-US" sz="2800" b="1" dirty="0">
                <a:latin typeface="Montserrat" panose="00000500000000000000" pitchFamily="2" charset="0"/>
              </a:rPr>
              <a:t>Make sure you stay involved in the process! </a:t>
            </a:r>
            <a:r>
              <a:rPr lang="en-US" sz="2800" dirty="0">
                <a:latin typeface="Montserrat" panose="00000500000000000000" pitchFamily="2" charset="0"/>
              </a:rPr>
              <a:t>Your ideas, feedback, and perspective is important. Please visit the project website.  </a:t>
            </a:r>
          </a:p>
          <a:p>
            <a:pPr marL="465138" indent="-465138">
              <a:spcBef>
                <a:spcPts val="1200"/>
              </a:spcBef>
              <a:spcAft>
                <a:spcPts val="1200"/>
              </a:spcAft>
              <a:buFont typeface="Wingdings" panose="05000000000000000000" pitchFamily="2" charset="2"/>
              <a:buChar char="§"/>
            </a:pPr>
            <a:endParaRPr lang="en-US" sz="2800" dirty="0">
              <a:latin typeface="Montserrat" panose="00000500000000000000" pitchFamily="2" charset="0"/>
            </a:endParaRPr>
          </a:p>
        </p:txBody>
      </p:sp>
    </p:spTree>
    <p:extLst>
      <p:ext uri="{BB962C8B-B14F-4D97-AF65-F5344CB8AC3E}">
        <p14:creationId xmlns:p14="http://schemas.microsoft.com/office/powerpoint/2010/main" val="24298244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142F56-C476-4EAD-9F9D-BE7355BE5EDD}"/>
              </a:ext>
            </a:extLst>
          </p:cNvPr>
          <p:cNvSpPr/>
          <p:nvPr/>
        </p:nvSpPr>
        <p:spPr>
          <a:xfrm>
            <a:off x="4087813" y="4879975"/>
            <a:ext cx="474662" cy="3476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 </a:t>
            </a:r>
          </a:p>
        </p:txBody>
      </p:sp>
      <p:sp>
        <p:nvSpPr>
          <p:cNvPr id="14339" name="Title 1">
            <a:extLst>
              <a:ext uri="{FF2B5EF4-FFF2-40B4-BE49-F238E27FC236}">
                <a16:creationId xmlns:a16="http://schemas.microsoft.com/office/drawing/2014/main" id="{EA9A529D-6401-4B51-A13B-EF6A07D4EFC8}"/>
              </a:ext>
            </a:extLst>
          </p:cNvPr>
          <p:cNvSpPr>
            <a:spLocks noGrp="1" noChangeArrowheads="1"/>
          </p:cNvSpPr>
          <p:nvPr>
            <p:ph type="title"/>
          </p:nvPr>
        </p:nvSpPr>
        <p:spPr>
          <a:xfrm>
            <a:off x="838200" y="0"/>
            <a:ext cx="10515600" cy="1325563"/>
          </a:xfrm>
        </p:spPr>
        <p:txBody>
          <a:bodyPr/>
          <a:lstStyle/>
          <a:p>
            <a:r>
              <a:rPr lang="en-US" altLang="en-US" dirty="0">
                <a:latin typeface="Montserrat" panose="00000500000000000000" pitchFamily="2" charset="0"/>
              </a:rPr>
              <a:t>Zoom Chat</a:t>
            </a:r>
          </a:p>
        </p:txBody>
      </p:sp>
      <p:pic>
        <p:nvPicPr>
          <p:cNvPr id="14340" name="Content Placeholder 8" descr="Icon&#10;&#10;Description automatically generated">
            <a:extLst>
              <a:ext uri="{FF2B5EF4-FFF2-40B4-BE49-F238E27FC236}">
                <a16:creationId xmlns:a16="http://schemas.microsoft.com/office/drawing/2014/main" id="{D3EE7067-CF67-4918-8902-9AACD12609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522" b="2391"/>
          <a:stretch>
            <a:fillRect/>
          </a:stretch>
        </p:blipFill>
        <p:spPr>
          <a:xfrm>
            <a:off x="7399075" y="1393296"/>
            <a:ext cx="2204826" cy="4351338"/>
          </a:xfrm>
        </p:spPr>
      </p:pic>
      <p:sp>
        <p:nvSpPr>
          <p:cNvPr id="17" name="Rectangle 16">
            <a:extLst>
              <a:ext uri="{FF2B5EF4-FFF2-40B4-BE49-F238E27FC236}">
                <a16:creationId xmlns:a16="http://schemas.microsoft.com/office/drawing/2014/main" id="{1D41B97A-DAD5-4B84-9A09-98F44BF04287}"/>
              </a:ext>
            </a:extLst>
          </p:cNvPr>
          <p:cNvSpPr/>
          <p:nvPr/>
        </p:nvSpPr>
        <p:spPr>
          <a:xfrm>
            <a:off x="8296607" y="5276850"/>
            <a:ext cx="461962" cy="37623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 </a:t>
            </a:r>
          </a:p>
        </p:txBody>
      </p:sp>
      <p:grpSp>
        <p:nvGrpSpPr>
          <p:cNvPr id="14342" name="Group 6">
            <a:extLst>
              <a:ext uri="{FF2B5EF4-FFF2-40B4-BE49-F238E27FC236}">
                <a16:creationId xmlns:a16="http://schemas.microsoft.com/office/drawing/2014/main" id="{5823F4CB-82D8-4628-A747-968CD4D015F4}"/>
              </a:ext>
            </a:extLst>
          </p:cNvPr>
          <p:cNvGrpSpPr>
            <a:grpSpLocks/>
          </p:cNvGrpSpPr>
          <p:nvPr/>
        </p:nvGrpSpPr>
        <p:grpSpPr bwMode="auto">
          <a:xfrm>
            <a:off x="9669463" y="1349375"/>
            <a:ext cx="2425700" cy="4487863"/>
            <a:chOff x="9516363" y="1744636"/>
            <a:chExt cx="2425571" cy="4488441"/>
          </a:xfrm>
        </p:grpSpPr>
        <p:pic>
          <p:nvPicPr>
            <p:cNvPr id="14358" name="Picture 29">
              <a:extLst>
                <a:ext uri="{FF2B5EF4-FFF2-40B4-BE49-F238E27FC236}">
                  <a16:creationId xmlns:a16="http://schemas.microsoft.com/office/drawing/2014/main" id="{575B9E45-16A6-446F-8698-4E01FA5CA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24" b="4375"/>
            <a:stretch>
              <a:fillRect/>
            </a:stretch>
          </p:blipFill>
          <p:spPr bwMode="auto">
            <a:xfrm>
              <a:off x="9581923" y="1744636"/>
              <a:ext cx="2294453" cy="448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970D0442-BCCA-4300-8966-283E3EBC5B76}"/>
                </a:ext>
              </a:extLst>
            </p:cNvPr>
            <p:cNvCxnSpPr/>
            <p:nvPr/>
          </p:nvCxnSpPr>
          <p:spPr>
            <a:xfrm>
              <a:off x="10243399" y="5243937"/>
              <a:ext cx="0" cy="42868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93CD644-07CD-4AB7-94EC-E94B2B5CEC7C}"/>
                </a:ext>
              </a:extLst>
            </p:cNvPr>
            <p:cNvSpPr>
              <a:spLocks noChangeArrowheads="1"/>
            </p:cNvSpPr>
            <p:nvPr/>
          </p:nvSpPr>
          <p:spPr bwMode="auto">
            <a:xfrm>
              <a:off x="9516363" y="4716150"/>
              <a:ext cx="2425571" cy="830997"/>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defRPr/>
              </a:pPr>
              <a:r>
                <a:rPr lang="en-US" altLang="en-US" dirty="0">
                  <a:ln>
                    <a:solidFill>
                      <a:srgbClr val="FF0000"/>
                    </a:solidFill>
                  </a:ln>
                  <a:solidFill>
                    <a:srgbClr val="FF0000"/>
                  </a:solidFill>
                  <a:latin typeface="Avenir LT Std 35 Light" pitchFamily="34" charset="0"/>
                </a:rPr>
                <a:t>Type Comment Here</a:t>
              </a:r>
              <a:endParaRPr lang="en-US" altLang="en-US" b="1" dirty="0">
                <a:ln>
                  <a:solidFill>
                    <a:srgbClr val="FF0000"/>
                  </a:solidFill>
                </a:ln>
                <a:solidFill>
                  <a:srgbClr val="FF0000"/>
                </a:solidFill>
                <a:latin typeface="Avenir LT Std 65 Medium" pitchFamily="34" charset="0"/>
              </a:endParaRPr>
            </a:p>
          </p:txBody>
        </p:sp>
      </p:grpSp>
      <p:sp>
        <p:nvSpPr>
          <p:cNvPr id="14343" name="TextBox 23">
            <a:extLst>
              <a:ext uri="{FF2B5EF4-FFF2-40B4-BE49-F238E27FC236}">
                <a16:creationId xmlns:a16="http://schemas.microsoft.com/office/drawing/2014/main" id="{71DC2D45-C020-4668-A92C-2C7D6420E7FB}"/>
              </a:ext>
            </a:extLst>
          </p:cNvPr>
          <p:cNvSpPr txBox="1">
            <a:spLocks noChangeArrowheads="1"/>
          </p:cNvSpPr>
          <p:nvPr/>
        </p:nvSpPr>
        <p:spPr bwMode="auto">
          <a:xfrm>
            <a:off x="2819400" y="1665288"/>
            <a:ext cx="172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b="1" dirty="0">
                <a:latin typeface="Avenir LT Std 45 Book" panose="020B0502020203020204" pitchFamily="34" charset="0"/>
              </a:rPr>
              <a:t>Compute</a:t>
            </a:r>
            <a:r>
              <a:rPr lang="en-US" altLang="en-US" sz="2400" b="1" dirty="0">
                <a:latin typeface="Avenir LT Std 35 Light" panose="020B0402020203020204" pitchFamily="34" charset="0"/>
              </a:rPr>
              <a:t>r</a:t>
            </a:r>
            <a:r>
              <a:rPr lang="en-US" altLang="en-US" sz="2400" b="1" dirty="0">
                <a:latin typeface="Times" panose="02020603050405020304" pitchFamily="18" charset="0"/>
              </a:rPr>
              <a:t> </a:t>
            </a:r>
          </a:p>
        </p:txBody>
      </p:sp>
      <p:sp>
        <p:nvSpPr>
          <p:cNvPr id="14344" name="TextBox 24">
            <a:extLst>
              <a:ext uri="{FF2B5EF4-FFF2-40B4-BE49-F238E27FC236}">
                <a16:creationId xmlns:a16="http://schemas.microsoft.com/office/drawing/2014/main" id="{2FCBA83D-1CD5-4670-83D9-737E989C1DE4}"/>
              </a:ext>
            </a:extLst>
          </p:cNvPr>
          <p:cNvSpPr txBox="1">
            <a:spLocks noChangeArrowheads="1"/>
          </p:cNvSpPr>
          <p:nvPr/>
        </p:nvSpPr>
        <p:spPr bwMode="auto">
          <a:xfrm>
            <a:off x="9221788" y="914400"/>
            <a:ext cx="1446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b="1" dirty="0">
                <a:latin typeface="Avenir LT Std 35 Light" panose="020B0402020203020204" pitchFamily="34" charset="0"/>
              </a:rPr>
              <a:t>Phone </a:t>
            </a:r>
          </a:p>
        </p:txBody>
      </p:sp>
      <p:grpSp>
        <p:nvGrpSpPr>
          <p:cNvPr id="14345" name="Group 27">
            <a:extLst>
              <a:ext uri="{FF2B5EF4-FFF2-40B4-BE49-F238E27FC236}">
                <a16:creationId xmlns:a16="http://schemas.microsoft.com/office/drawing/2014/main" id="{2421E08A-4093-46E8-9386-4EF0A2B69FD5}"/>
              </a:ext>
            </a:extLst>
          </p:cNvPr>
          <p:cNvGrpSpPr>
            <a:grpSpLocks/>
          </p:cNvGrpSpPr>
          <p:nvPr/>
        </p:nvGrpSpPr>
        <p:grpSpPr bwMode="auto">
          <a:xfrm>
            <a:off x="206375" y="2093913"/>
            <a:ext cx="6819900" cy="3743325"/>
            <a:chOff x="165188" y="2071366"/>
            <a:chExt cx="8079977" cy="4435498"/>
          </a:xfrm>
        </p:grpSpPr>
        <p:grpSp>
          <p:nvGrpSpPr>
            <p:cNvPr id="14352" name="Group 28">
              <a:extLst>
                <a:ext uri="{FF2B5EF4-FFF2-40B4-BE49-F238E27FC236}">
                  <a16:creationId xmlns:a16="http://schemas.microsoft.com/office/drawing/2014/main" id="{4A214EF5-D965-4E7D-B5AA-59D5F232DEB5}"/>
                </a:ext>
              </a:extLst>
            </p:cNvPr>
            <p:cNvGrpSpPr>
              <a:grpSpLocks/>
            </p:cNvGrpSpPr>
            <p:nvPr/>
          </p:nvGrpSpPr>
          <p:grpSpPr bwMode="auto">
            <a:xfrm>
              <a:off x="165188" y="2071366"/>
              <a:ext cx="8079977" cy="4435498"/>
              <a:chOff x="231397" y="2066886"/>
              <a:chExt cx="8079977" cy="4435498"/>
            </a:xfrm>
          </p:grpSpPr>
          <p:pic>
            <p:nvPicPr>
              <p:cNvPr id="14354" name="Picture 35" descr="Graphical user interface, application&#10;&#10;Description automatically generated">
                <a:extLst>
                  <a:ext uri="{FF2B5EF4-FFF2-40B4-BE49-F238E27FC236}">
                    <a16:creationId xmlns:a16="http://schemas.microsoft.com/office/drawing/2014/main" id="{3A6E0195-7302-45A7-BF38-B564CFD30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 t="31416" r="-121" b="36322"/>
              <a:stretch>
                <a:fillRect/>
              </a:stretch>
            </p:blipFill>
            <p:spPr bwMode="auto">
              <a:xfrm>
                <a:off x="241125" y="3252577"/>
                <a:ext cx="8070249" cy="224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36" descr="Graphical user interface, application&#10;&#10;Description automatically generated">
                <a:extLst>
                  <a:ext uri="{FF2B5EF4-FFF2-40B4-BE49-F238E27FC236}">
                    <a16:creationId xmlns:a16="http://schemas.microsoft.com/office/drawing/2014/main" id="{781CE393-2826-4EDF-BA7B-4D843C7DC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2785"/>
              <a:stretch>
                <a:fillRect/>
              </a:stretch>
            </p:blipFill>
            <p:spPr bwMode="auto">
              <a:xfrm>
                <a:off x="241255" y="2066886"/>
                <a:ext cx="8060523" cy="119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37" descr="Graphical user interface, application&#10;&#10;Description automatically generated">
                <a:extLst>
                  <a:ext uri="{FF2B5EF4-FFF2-40B4-BE49-F238E27FC236}">
                    <a16:creationId xmlns:a16="http://schemas.microsoft.com/office/drawing/2014/main" id="{745E8901-D00B-4C5D-AFFC-956392F0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4" t="83508" r="134" b="145"/>
              <a:stretch>
                <a:fillRect/>
              </a:stretch>
            </p:blipFill>
            <p:spPr bwMode="auto">
              <a:xfrm>
                <a:off x="231397" y="5350966"/>
                <a:ext cx="8070250" cy="113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38" descr="Graphical user interface, application&#10;&#10;Description automatically generated">
                <a:extLst>
                  <a:ext uri="{FF2B5EF4-FFF2-40B4-BE49-F238E27FC236}">
                    <a16:creationId xmlns:a16="http://schemas.microsoft.com/office/drawing/2014/main" id="{FB5E7C00-E990-4235-A53B-F413BF241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3123" r="92455" b="-237"/>
              <a:stretch>
                <a:fillRect/>
              </a:stretch>
            </p:blipFill>
            <p:spPr bwMode="auto">
              <a:xfrm>
                <a:off x="241124" y="6154858"/>
                <a:ext cx="688734" cy="34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Rectangle 31">
              <a:extLst>
                <a:ext uri="{FF2B5EF4-FFF2-40B4-BE49-F238E27FC236}">
                  <a16:creationId xmlns:a16="http://schemas.microsoft.com/office/drawing/2014/main" id="{A56AD9FC-E6E2-4541-919D-D5B20261076B}"/>
                </a:ext>
              </a:extLst>
            </p:cNvPr>
            <p:cNvSpPr/>
            <p:nvPr/>
          </p:nvSpPr>
          <p:spPr>
            <a:xfrm>
              <a:off x="3701118" y="6155108"/>
              <a:ext cx="566126" cy="3367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 </a:t>
              </a:r>
            </a:p>
          </p:txBody>
        </p:sp>
      </p:grpSp>
      <p:grpSp>
        <p:nvGrpSpPr>
          <p:cNvPr id="25" name="Group 5">
            <a:extLst>
              <a:ext uri="{FF2B5EF4-FFF2-40B4-BE49-F238E27FC236}">
                <a16:creationId xmlns:a16="http://schemas.microsoft.com/office/drawing/2014/main" id="{8E6F08C0-762C-4851-A3E4-FACC88F386A6}"/>
              </a:ext>
            </a:extLst>
          </p:cNvPr>
          <p:cNvGrpSpPr>
            <a:grpSpLocks/>
          </p:cNvGrpSpPr>
          <p:nvPr/>
        </p:nvGrpSpPr>
        <p:grpSpPr bwMode="auto">
          <a:xfrm>
            <a:off x="7058113" y="3381701"/>
            <a:ext cx="1601159" cy="2257724"/>
            <a:chOff x="8988387" y="4100109"/>
            <a:chExt cx="1600980" cy="2257621"/>
          </a:xfrm>
        </p:grpSpPr>
        <p:grpSp>
          <p:nvGrpSpPr>
            <p:cNvPr id="26" name="Group 12">
              <a:extLst>
                <a:ext uri="{FF2B5EF4-FFF2-40B4-BE49-F238E27FC236}">
                  <a16:creationId xmlns:a16="http://schemas.microsoft.com/office/drawing/2014/main" id="{B27E9692-2A98-43B1-9BFC-B431295C557E}"/>
                </a:ext>
              </a:extLst>
            </p:cNvPr>
            <p:cNvGrpSpPr>
              <a:grpSpLocks/>
            </p:cNvGrpSpPr>
            <p:nvPr/>
          </p:nvGrpSpPr>
          <p:grpSpPr bwMode="auto">
            <a:xfrm>
              <a:off x="8988387" y="4100109"/>
              <a:ext cx="1600980" cy="1729007"/>
              <a:chOff x="6821058" y="4100109"/>
              <a:chExt cx="1600980" cy="1729007"/>
            </a:xfrm>
          </p:grpSpPr>
          <p:sp>
            <p:nvSpPr>
              <p:cNvPr id="28" name="Rectangle 18">
                <a:extLst>
                  <a:ext uri="{FF2B5EF4-FFF2-40B4-BE49-F238E27FC236}">
                    <a16:creationId xmlns:a16="http://schemas.microsoft.com/office/drawing/2014/main" id="{9EC7A21E-EEA8-43C9-91D1-93FE77821C25}"/>
                  </a:ext>
                </a:extLst>
              </p:cNvPr>
              <p:cNvSpPr>
                <a:spLocks noChangeArrowheads="1"/>
              </p:cNvSpPr>
              <p:nvPr/>
            </p:nvSpPr>
            <p:spPr bwMode="auto">
              <a:xfrm>
                <a:off x="6821058" y="4100109"/>
                <a:ext cx="1600980" cy="12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solidFill>
                      <a:srgbClr val="FF0000"/>
                    </a:solidFill>
                    <a:latin typeface="Avenir LT Std 35 Light" panose="020B0402020203020204" pitchFamily="34" charset="0"/>
                  </a:rPr>
                  <a:t>Click Raise </a:t>
                </a:r>
                <a:br>
                  <a:rPr lang="en-US" altLang="en-US" sz="2400" dirty="0">
                    <a:solidFill>
                      <a:srgbClr val="FF0000"/>
                    </a:solidFill>
                    <a:latin typeface="Avenir LT Std 35 Light" panose="020B0402020203020204" pitchFamily="34" charset="0"/>
                  </a:rPr>
                </a:br>
                <a:r>
                  <a:rPr lang="en-US" altLang="en-US" sz="2400" dirty="0">
                    <a:solidFill>
                      <a:srgbClr val="FF0000"/>
                    </a:solidFill>
                    <a:latin typeface="Avenir LT Std 35 Light" panose="020B0402020203020204" pitchFamily="34" charset="0"/>
                  </a:rPr>
                  <a:t>Hand</a:t>
                </a:r>
                <a:endParaRPr lang="en-US" altLang="en-US" sz="2400" b="1" dirty="0">
                  <a:solidFill>
                    <a:srgbClr val="FF0000"/>
                  </a:solidFill>
                  <a:latin typeface="Avenir LT Std 65 Medium" panose="020B0603020203020204" pitchFamily="34" charset="0"/>
                </a:endParaRPr>
              </a:p>
            </p:txBody>
          </p:sp>
          <p:cxnSp>
            <p:nvCxnSpPr>
              <p:cNvPr id="29" name="Straight Arrow Connector 28">
                <a:extLst>
                  <a:ext uri="{FF2B5EF4-FFF2-40B4-BE49-F238E27FC236}">
                    <a16:creationId xmlns:a16="http://schemas.microsoft.com/office/drawing/2014/main" id="{BBBF32E6-9DAC-4DE0-96C5-97D64671AC35}"/>
                  </a:ext>
                </a:extLst>
              </p:cNvPr>
              <p:cNvCxnSpPr/>
              <p:nvPr/>
            </p:nvCxnSpPr>
            <p:spPr>
              <a:xfrm>
                <a:off x="7517782" y="5351301"/>
                <a:ext cx="0" cy="47781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7" name="Rectangle 26">
              <a:extLst>
                <a:ext uri="{FF2B5EF4-FFF2-40B4-BE49-F238E27FC236}">
                  <a16:creationId xmlns:a16="http://schemas.microsoft.com/office/drawing/2014/main" id="{50294D6C-CA90-4C7F-8417-F4265073588E}"/>
                </a:ext>
              </a:extLst>
            </p:cNvPr>
            <p:cNvSpPr/>
            <p:nvPr/>
          </p:nvSpPr>
          <p:spPr>
            <a:xfrm>
              <a:off x="9389869" y="5991034"/>
              <a:ext cx="676199" cy="36669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 </a:t>
              </a:r>
            </a:p>
          </p:txBody>
        </p:sp>
      </p:grpSp>
      <p:grpSp>
        <p:nvGrpSpPr>
          <p:cNvPr id="30" name="Group 5">
            <a:extLst>
              <a:ext uri="{FF2B5EF4-FFF2-40B4-BE49-F238E27FC236}">
                <a16:creationId xmlns:a16="http://schemas.microsoft.com/office/drawing/2014/main" id="{0FB07DB0-C068-4BFC-8FB5-73D146AE4C96}"/>
              </a:ext>
            </a:extLst>
          </p:cNvPr>
          <p:cNvGrpSpPr>
            <a:grpSpLocks/>
          </p:cNvGrpSpPr>
          <p:nvPr/>
        </p:nvGrpSpPr>
        <p:grpSpPr bwMode="auto">
          <a:xfrm>
            <a:off x="3647777" y="4470903"/>
            <a:ext cx="1664057" cy="1366334"/>
            <a:chOff x="9348974" y="4991458"/>
            <a:chExt cx="1663870" cy="1366272"/>
          </a:xfrm>
        </p:grpSpPr>
        <p:grpSp>
          <p:nvGrpSpPr>
            <p:cNvPr id="31" name="Group 12">
              <a:extLst>
                <a:ext uri="{FF2B5EF4-FFF2-40B4-BE49-F238E27FC236}">
                  <a16:creationId xmlns:a16="http://schemas.microsoft.com/office/drawing/2014/main" id="{6C440996-A2B3-44C1-B9F6-589E57388A9F}"/>
                </a:ext>
              </a:extLst>
            </p:cNvPr>
            <p:cNvGrpSpPr>
              <a:grpSpLocks/>
            </p:cNvGrpSpPr>
            <p:nvPr/>
          </p:nvGrpSpPr>
          <p:grpSpPr bwMode="auto">
            <a:xfrm>
              <a:off x="9355665" y="4991458"/>
              <a:ext cx="1657179" cy="959034"/>
              <a:chOff x="7188336" y="4991458"/>
              <a:chExt cx="1657179" cy="959034"/>
            </a:xfrm>
          </p:grpSpPr>
          <p:sp>
            <p:nvSpPr>
              <p:cNvPr id="34" name="Rectangle 18">
                <a:extLst>
                  <a:ext uri="{FF2B5EF4-FFF2-40B4-BE49-F238E27FC236}">
                    <a16:creationId xmlns:a16="http://schemas.microsoft.com/office/drawing/2014/main" id="{33CA980E-8218-452A-9670-23390AD0F5C7}"/>
                  </a:ext>
                </a:extLst>
              </p:cNvPr>
              <p:cNvSpPr>
                <a:spLocks noChangeArrowheads="1"/>
              </p:cNvSpPr>
              <p:nvPr/>
            </p:nvSpPr>
            <p:spPr bwMode="auto">
              <a:xfrm>
                <a:off x="7188336" y="4991458"/>
                <a:ext cx="1657179" cy="8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solidFill>
                      <a:srgbClr val="FF0000"/>
                    </a:solidFill>
                    <a:latin typeface="Avenir LT Std 35 Light" panose="020B0402020203020204" pitchFamily="34" charset="0"/>
                  </a:rPr>
                  <a:t>Click Raise </a:t>
                </a:r>
                <a:br>
                  <a:rPr lang="en-US" altLang="en-US" sz="2400" dirty="0">
                    <a:solidFill>
                      <a:srgbClr val="FF0000"/>
                    </a:solidFill>
                    <a:latin typeface="Avenir LT Std 35 Light" panose="020B0402020203020204" pitchFamily="34" charset="0"/>
                  </a:rPr>
                </a:br>
                <a:r>
                  <a:rPr lang="en-US" altLang="en-US" sz="2400" dirty="0">
                    <a:solidFill>
                      <a:srgbClr val="FF0000"/>
                    </a:solidFill>
                    <a:latin typeface="Avenir LT Std 35 Light" panose="020B0402020203020204" pitchFamily="34" charset="0"/>
                  </a:rPr>
                  <a:t>Hand</a:t>
                </a:r>
                <a:endParaRPr lang="en-US" altLang="en-US" sz="2400" b="1" dirty="0">
                  <a:solidFill>
                    <a:srgbClr val="FF0000"/>
                  </a:solidFill>
                  <a:latin typeface="Avenir LT Std 65 Medium" panose="020B0603020203020204" pitchFamily="34" charset="0"/>
                </a:endParaRPr>
              </a:p>
            </p:txBody>
          </p:sp>
          <p:cxnSp>
            <p:nvCxnSpPr>
              <p:cNvPr id="35" name="Straight Arrow Connector 34">
                <a:extLst>
                  <a:ext uri="{FF2B5EF4-FFF2-40B4-BE49-F238E27FC236}">
                    <a16:creationId xmlns:a16="http://schemas.microsoft.com/office/drawing/2014/main" id="{FFE2C113-4B2C-48A5-A855-1B27B39B4E3B}"/>
                  </a:ext>
                </a:extLst>
              </p:cNvPr>
              <p:cNvCxnSpPr/>
              <p:nvPr/>
            </p:nvCxnSpPr>
            <p:spPr>
              <a:xfrm>
                <a:off x="7423766" y="5472677"/>
                <a:ext cx="0" cy="47781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Rectangle 32">
              <a:extLst>
                <a:ext uri="{FF2B5EF4-FFF2-40B4-BE49-F238E27FC236}">
                  <a16:creationId xmlns:a16="http://schemas.microsoft.com/office/drawing/2014/main" id="{37255433-8672-4929-A8C6-85A111322242}"/>
                </a:ext>
              </a:extLst>
            </p:cNvPr>
            <p:cNvSpPr/>
            <p:nvPr/>
          </p:nvSpPr>
          <p:spPr>
            <a:xfrm>
              <a:off x="9348974" y="6060881"/>
              <a:ext cx="477780" cy="29684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 </a:t>
              </a:r>
            </a:p>
          </p:txBody>
        </p:sp>
      </p:grpSp>
      <p:sp>
        <p:nvSpPr>
          <p:cNvPr id="2" name="Rectangle 1">
            <a:extLst>
              <a:ext uri="{FF2B5EF4-FFF2-40B4-BE49-F238E27FC236}">
                <a16:creationId xmlns:a16="http://schemas.microsoft.com/office/drawing/2014/main" id="{7E411467-89B3-4C9E-A221-F96E1157D166}"/>
              </a:ext>
            </a:extLst>
          </p:cNvPr>
          <p:cNvSpPr/>
          <p:nvPr/>
        </p:nvSpPr>
        <p:spPr>
          <a:xfrm>
            <a:off x="2667007" y="3700250"/>
            <a:ext cx="2644827" cy="718105"/>
          </a:xfrm>
          <a:prstGeom prst="rect">
            <a:avLst/>
          </a:prstGeom>
          <a:solidFill>
            <a:srgbClr val="1A1A1A"/>
          </a:solidFill>
          <a:ln>
            <a:solidFill>
              <a:srgbClr val="1A1A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346" name="Group 5">
            <a:extLst>
              <a:ext uri="{FF2B5EF4-FFF2-40B4-BE49-F238E27FC236}">
                <a16:creationId xmlns:a16="http://schemas.microsoft.com/office/drawing/2014/main" id="{F00264BD-3AC8-4AA0-82B0-8095DE13BC79}"/>
              </a:ext>
            </a:extLst>
          </p:cNvPr>
          <p:cNvGrpSpPr>
            <a:grpSpLocks/>
          </p:cNvGrpSpPr>
          <p:nvPr/>
        </p:nvGrpSpPr>
        <p:grpSpPr bwMode="auto">
          <a:xfrm>
            <a:off x="1002525" y="2694330"/>
            <a:ext cx="2636837" cy="2700338"/>
            <a:chOff x="5222579" y="-143512"/>
            <a:chExt cx="2636960" cy="2700671"/>
          </a:xfrm>
        </p:grpSpPr>
        <p:grpSp>
          <p:nvGrpSpPr>
            <p:cNvPr id="14347" name="Group 3">
              <a:extLst>
                <a:ext uri="{FF2B5EF4-FFF2-40B4-BE49-F238E27FC236}">
                  <a16:creationId xmlns:a16="http://schemas.microsoft.com/office/drawing/2014/main" id="{4E7F68F0-E0A9-4C12-ABE2-EF328ECBCA12}"/>
                </a:ext>
              </a:extLst>
            </p:cNvPr>
            <p:cNvGrpSpPr>
              <a:grpSpLocks/>
            </p:cNvGrpSpPr>
            <p:nvPr/>
          </p:nvGrpSpPr>
          <p:grpSpPr bwMode="auto">
            <a:xfrm>
              <a:off x="5222579" y="-143512"/>
              <a:ext cx="2636960" cy="2700671"/>
              <a:chOff x="7990956" y="1610525"/>
              <a:chExt cx="3573619" cy="3834964"/>
            </a:xfrm>
          </p:grpSpPr>
          <p:pic>
            <p:nvPicPr>
              <p:cNvPr id="5" name="Picture 4" descr="Image result for zoom meetings chat window">
                <a:extLst>
                  <a:ext uri="{FF2B5EF4-FFF2-40B4-BE49-F238E27FC236}">
                    <a16:creationId xmlns:a16="http://schemas.microsoft.com/office/drawing/2014/main" id="{0D919340-2C60-4502-893B-7257F7A9D284}"/>
                  </a:ext>
                </a:extLst>
              </p:cNvPr>
              <p:cNvPicPr>
                <a:picLocks noChangeAspect="1" noChangeArrowheads="1"/>
              </p:cNvPicPr>
              <p:nvPr/>
            </p:nvPicPr>
            <p:blipFill rotWithShape="1">
              <a:blip r:embed="rId7"/>
              <a:srcRect l="1339" t="889" r="1576" b="1224"/>
              <a:stretch/>
            </p:blipFill>
            <p:spPr bwMode="auto">
              <a:xfrm>
                <a:off x="7990956" y="1610525"/>
                <a:ext cx="3573619" cy="3834964"/>
              </a:xfrm>
              <a:prstGeom prst="rect">
                <a:avLst/>
              </a:prstGeom>
              <a:noFill/>
              <a:ln>
                <a:solidFill>
                  <a:schemeClr val="tx1">
                    <a:lumMod val="50000"/>
                    <a:lumOff val="50000"/>
                  </a:schemeClr>
                </a:solidFill>
              </a:ln>
            </p:spPr>
          </p:pic>
          <p:sp>
            <p:nvSpPr>
              <p:cNvPr id="13" name="Rectangle: Rounded Corners 15">
                <a:extLst>
                  <a:ext uri="{FF2B5EF4-FFF2-40B4-BE49-F238E27FC236}">
                    <a16:creationId xmlns:a16="http://schemas.microsoft.com/office/drawing/2014/main" id="{DEDA7B1E-0A73-47E3-98D4-BDF852233310}"/>
                  </a:ext>
                </a:extLst>
              </p:cNvPr>
              <p:cNvSpPr/>
              <p:nvPr/>
            </p:nvSpPr>
            <p:spPr>
              <a:xfrm>
                <a:off x="8277103" y="4527893"/>
                <a:ext cx="1067137" cy="324653"/>
              </a:xfrm>
              <a:prstGeom prst="roundRect">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Arrow Connector 17">
              <a:extLst>
                <a:ext uri="{FF2B5EF4-FFF2-40B4-BE49-F238E27FC236}">
                  <a16:creationId xmlns:a16="http://schemas.microsoft.com/office/drawing/2014/main" id="{F94E5ACC-3240-4627-91C8-3DB6E1978AF3}"/>
                </a:ext>
              </a:extLst>
            </p:cNvPr>
            <p:cNvCxnSpPr/>
            <p:nvPr/>
          </p:nvCxnSpPr>
          <p:spPr>
            <a:xfrm>
              <a:off x="6011603" y="1366387"/>
              <a:ext cx="0" cy="428678"/>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349" name="Rectangle 18">
              <a:extLst>
                <a:ext uri="{FF2B5EF4-FFF2-40B4-BE49-F238E27FC236}">
                  <a16:creationId xmlns:a16="http://schemas.microsoft.com/office/drawing/2014/main" id="{5418FBAB-AE59-446D-B3F9-6F9DAC3003FD}"/>
                </a:ext>
              </a:extLst>
            </p:cNvPr>
            <p:cNvSpPr>
              <a:spLocks noChangeArrowheads="1"/>
            </p:cNvSpPr>
            <p:nvPr/>
          </p:nvSpPr>
          <p:spPr bwMode="auto">
            <a:xfrm>
              <a:off x="5328274" y="750067"/>
              <a:ext cx="24255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solidFill>
                    <a:srgbClr val="FF0000"/>
                  </a:solidFill>
                  <a:latin typeface="Avenir LT Std 35 Light" panose="020B0402020203020204" pitchFamily="34" charset="0"/>
                </a:rPr>
                <a:t>Type Comment Here</a:t>
              </a:r>
              <a:endParaRPr lang="en-US" altLang="en-US" sz="2400" b="1" dirty="0">
                <a:solidFill>
                  <a:srgbClr val="FF0000"/>
                </a:solidFill>
                <a:latin typeface="Avenir LT Std 65 Medium" panose="020B0603020203020204" pitchFamily="34" charset="0"/>
              </a:endParaRPr>
            </a:p>
          </p:txBody>
        </p:sp>
      </p:grpSp>
      <p:sp>
        <p:nvSpPr>
          <p:cNvPr id="36" name="Rectangle 18">
            <a:extLst>
              <a:ext uri="{FF2B5EF4-FFF2-40B4-BE49-F238E27FC236}">
                <a16:creationId xmlns:a16="http://schemas.microsoft.com/office/drawing/2014/main" id="{4FDA9D3A-AF73-4C71-99D1-1C3505B19D9D}"/>
              </a:ext>
            </a:extLst>
          </p:cNvPr>
          <p:cNvSpPr>
            <a:spLocks noChangeArrowheads="1"/>
          </p:cNvSpPr>
          <p:nvPr/>
        </p:nvSpPr>
        <p:spPr bwMode="auto">
          <a:xfrm>
            <a:off x="7898182" y="4618718"/>
            <a:ext cx="1601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solidFill>
                  <a:srgbClr val="FF0000"/>
                </a:solidFill>
                <a:latin typeface="Avenir LT Std 35 Light" panose="020B0402020203020204" pitchFamily="34" charset="0"/>
              </a:rPr>
              <a:t>Click Chat</a:t>
            </a:r>
            <a:endParaRPr lang="en-US" altLang="en-US" sz="2400" b="1" dirty="0">
              <a:solidFill>
                <a:srgbClr val="FF0000"/>
              </a:solidFill>
              <a:latin typeface="Avenir LT Std 65 Medium" panose="020B0603020203020204" pitchFamily="34" charset="0"/>
            </a:endParaRPr>
          </a:p>
        </p:txBody>
      </p:sp>
      <p:cxnSp>
        <p:nvCxnSpPr>
          <p:cNvPr id="37" name="Straight Arrow Connector 36">
            <a:extLst>
              <a:ext uri="{FF2B5EF4-FFF2-40B4-BE49-F238E27FC236}">
                <a16:creationId xmlns:a16="http://schemas.microsoft.com/office/drawing/2014/main" id="{00ABAA24-B6D3-4EDB-987D-0A495BCC3E16}"/>
              </a:ext>
            </a:extLst>
          </p:cNvPr>
          <p:cNvCxnSpPr>
            <a:cxnSpLocks/>
          </p:cNvCxnSpPr>
          <p:nvPr/>
        </p:nvCxnSpPr>
        <p:spPr bwMode="auto">
          <a:xfrm>
            <a:off x="8527588" y="4989164"/>
            <a:ext cx="0" cy="238918"/>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n-US" altLang="en-US" dirty="0">
                <a:latin typeface="Montserrat" panose="00000500000000000000" pitchFamily="2" charset="0"/>
              </a:rPr>
              <a:t>Virtual Participation Agreement </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10896600" cy="5065712"/>
          </a:xfrm>
        </p:spPr>
        <p:txBody>
          <a:bodyPr>
            <a:noAutofit/>
          </a:bodyPr>
          <a:lstStyle/>
          <a:p>
            <a:pPr marL="0" indent="0">
              <a:spcBef>
                <a:spcPts val="1200"/>
              </a:spcBef>
              <a:spcAft>
                <a:spcPts val="1200"/>
              </a:spcAft>
              <a:buNone/>
            </a:pPr>
            <a:r>
              <a:rPr lang="en-US" sz="2800" dirty="0">
                <a:latin typeface="Montserrat" panose="00000500000000000000" pitchFamily="2" charset="0"/>
              </a:rPr>
              <a:t>The workshop will include several sections with pause points to </a:t>
            </a:r>
            <a:r>
              <a:rPr lang="en-US" sz="2800" b="1" dirty="0">
                <a:latin typeface="Montserrat" panose="00000500000000000000" pitchFamily="2" charset="0"/>
              </a:rPr>
              <a:t>ask</a:t>
            </a:r>
            <a:r>
              <a:rPr lang="en-US" sz="2800" dirty="0">
                <a:latin typeface="Montserrat" panose="00000500000000000000" pitchFamily="2" charset="0"/>
              </a:rPr>
              <a:t> </a:t>
            </a:r>
            <a:r>
              <a:rPr lang="en-US" sz="2800" b="1" dirty="0">
                <a:latin typeface="Montserrat" panose="00000500000000000000" pitchFamily="2" charset="0"/>
              </a:rPr>
              <a:t>questions</a:t>
            </a:r>
            <a:r>
              <a:rPr lang="en-US" sz="2800" dirty="0">
                <a:latin typeface="Montserrat" panose="00000500000000000000" pitchFamily="2" charset="0"/>
              </a:rPr>
              <a:t> and </a:t>
            </a:r>
            <a:r>
              <a:rPr lang="en-US" sz="2800" b="1" dirty="0">
                <a:latin typeface="Montserrat" panose="00000500000000000000" pitchFamily="2" charset="0"/>
              </a:rPr>
              <a:t>provide comments</a:t>
            </a:r>
          </a:p>
          <a:p>
            <a:pPr marL="0" indent="0">
              <a:spcBef>
                <a:spcPts val="1200"/>
              </a:spcBef>
              <a:spcAft>
                <a:spcPts val="1200"/>
              </a:spcAft>
              <a:buNone/>
            </a:pPr>
            <a:r>
              <a:rPr lang="en-US" sz="2800" dirty="0">
                <a:latin typeface="Montserrat" panose="00000500000000000000" pitchFamily="2" charset="0"/>
              </a:rPr>
              <a:t>Be </a:t>
            </a:r>
            <a:r>
              <a:rPr lang="en-US" sz="2800" b="1" dirty="0">
                <a:latin typeface="Montserrat" panose="00000500000000000000" pitchFamily="2" charset="0"/>
              </a:rPr>
              <a:t>respectful</a:t>
            </a:r>
            <a:r>
              <a:rPr lang="en-US" sz="2800" dirty="0">
                <a:latin typeface="Montserrat" panose="00000500000000000000" pitchFamily="2" charset="0"/>
              </a:rPr>
              <a:t> of one another’s opinions</a:t>
            </a:r>
          </a:p>
          <a:p>
            <a:pPr marL="0" indent="0">
              <a:spcBef>
                <a:spcPts val="1200"/>
              </a:spcBef>
              <a:spcAft>
                <a:spcPts val="1200"/>
              </a:spcAft>
              <a:buNone/>
            </a:pPr>
            <a:r>
              <a:rPr lang="en-US" sz="2800" dirty="0">
                <a:latin typeface="Montserrat" panose="00000500000000000000" pitchFamily="2" charset="0"/>
              </a:rPr>
              <a:t>We will try to answer all questions today, but may need to </a:t>
            </a:r>
            <a:r>
              <a:rPr lang="en-US" sz="2800" b="1" dirty="0">
                <a:latin typeface="Montserrat" panose="00000500000000000000" pitchFamily="2" charset="0"/>
              </a:rPr>
              <a:t>follow-up</a:t>
            </a:r>
            <a:r>
              <a:rPr lang="en-US" sz="2800" dirty="0">
                <a:latin typeface="Montserrat" panose="00000500000000000000" pitchFamily="2" charset="0"/>
              </a:rPr>
              <a:t> with more detailed responses after the session</a:t>
            </a:r>
          </a:p>
          <a:p>
            <a:pPr marL="0" indent="0">
              <a:spcBef>
                <a:spcPts val="1200"/>
              </a:spcBef>
              <a:spcAft>
                <a:spcPts val="1200"/>
              </a:spcAft>
              <a:buNone/>
            </a:pPr>
            <a:r>
              <a:rPr lang="en-US" sz="2800" dirty="0">
                <a:latin typeface="Montserrat" panose="00000500000000000000" pitchFamily="2" charset="0"/>
              </a:rPr>
              <a:t>Remember this is just one workshop in a </a:t>
            </a:r>
            <a:r>
              <a:rPr lang="en-US" sz="2800" b="1" dirty="0">
                <a:latin typeface="Montserrat" panose="00000500000000000000" pitchFamily="2" charset="0"/>
              </a:rPr>
              <a:t>longer process</a:t>
            </a:r>
          </a:p>
        </p:txBody>
      </p:sp>
    </p:spTree>
    <p:extLst>
      <p:ext uri="{BB962C8B-B14F-4D97-AF65-F5344CB8AC3E}">
        <p14:creationId xmlns:p14="http://schemas.microsoft.com/office/powerpoint/2010/main" val="396437031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a:extLst>
              <a:ext uri="{FF2B5EF4-FFF2-40B4-BE49-F238E27FC236}">
                <a16:creationId xmlns:a16="http://schemas.microsoft.com/office/drawing/2014/main" id="{25FC8F9A-454C-4CB7-86D9-8B6D5BB1374E}"/>
              </a:ext>
            </a:extLst>
          </p:cNvPr>
          <p:cNvSpPr>
            <a:spLocks noGrp="1" noChangeArrowheads="1"/>
          </p:cNvSpPr>
          <p:nvPr>
            <p:ph type="title"/>
          </p:nvPr>
        </p:nvSpPr>
        <p:spPr>
          <a:xfrm>
            <a:off x="0" y="2766218"/>
            <a:ext cx="12192000" cy="1325563"/>
          </a:xfrm>
        </p:spPr>
        <p:txBody>
          <a:bodyPr/>
          <a:lstStyle/>
          <a:p>
            <a:r>
              <a:rPr lang="en-US" altLang="en-US" dirty="0">
                <a:latin typeface="Montserrat" panose="00000500000000000000" pitchFamily="2" charset="0"/>
              </a:rPr>
              <a:t>WELCOME &amp; </a:t>
            </a:r>
            <a:br>
              <a:rPr lang="en-US" altLang="en-US" dirty="0">
                <a:latin typeface="Montserrat" panose="00000500000000000000" pitchFamily="2" charset="0"/>
              </a:rPr>
            </a:br>
            <a:r>
              <a:rPr lang="en-US" altLang="en-US" dirty="0">
                <a:latin typeface="Montserrat" panose="00000500000000000000" pitchFamily="2" charset="0"/>
              </a:rPr>
              <a:t>AGENDA REVIEW</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0DD7688-E4BB-4072-BE83-93AA6EA8BECE}"/>
              </a:ext>
            </a:extLst>
          </p:cNvPr>
          <p:cNvSpPr>
            <a:spLocks noGrp="1" noChangeArrowheads="1"/>
          </p:cNvSpPr>
          <p:nvPr>
            <p:ph type="title"/>
          </p:nvPr>
        </p:nvSpPr>
        <p:spPr>
          <a:xfrm>
            <a:off x="838200" y="0"/>
            <a:ext cx="10515600" cy="1325563"/>
          </a:xfrm>
        </p:spPr>
        <p:txBody>
          <a:bodyPr/>
          <a:lstStyle/>
          <a:p>
            <a:r>
              <a:rPr lang="en-US" altLang="en-US" dirty="0">
                <a:latin typeface="Montserrat" panose="00000500000000000000" pitchFamily="2" charset="0"/>
              </a:rPr>
              <a:t>Workshop Agenda</a:t>
            </a:r>
          </a:p>
        </p:txBody>
      </p:sp>
      <p:sp>
        <p:nvSpPr>
          <p:cNvPr id="17411" name="Content Placeholder 2">
            <a:extLst>
              <a:ext uri="{FF2B5EF4-FFF2-40B4-BE49-F238E27FC236}">
                <a16:creationId xmlns:a16="http://schemas.microsoft.com/office/drawing/2014/main" id="{B8481542-D77E-48FE-A2E3-92E1FDEAD8D7}"/>
              </a:ext>
            </a:extLst>
          </p:cNvPr>
          <p:cNvSpPr>
            <a:spLocks noGrp="1" noChangeArrowheads="1"/>
          </p:cNvSpPr>
          <p:nvPr>
            <p:ph idx="1"/>
          </p:nvPr>
        </p:nvSpPr>
        <p:spPr>
          <a:xfrm>
            <a:off x="838200" y="1157288"/>
            <a:ext cx="11353800" cy="5167312"/>
          </a:xfrm>
        </p:spPr>
        <p:txBody>
          <a:bodyPr>
            <a:noAutofit/>
          </a:bodyPr>
          <a:lstStyle/>
          <a:p>
            <a:pPr marL="749300" indent="-749300">
              <a:spcBef>
                <a:spcPts val="600"/>
              </a:spcBef>
              <a:spcAft>
                <a:spcPts val="600"/>
              </a:spcAft>
              <a:buFont typeface="+mj-lt"/>
              <a:buAutoNum type="romanUcPeriod"/>
            </a:pPr>
            <a:r>
              <a:rPr lang="en-US" altLang="en-US" sz="2800" dirty="0">
                <a:latin typeface="Montserrat" panose="00000500000000000000" pitchFamily="2" charset="0"/>
              </a:rPr>
              <a:t>Welcome &amp; Overview</a:t>
            </a:r>
          </a:p>
          <a:p>
            <a:pPr marL="749300" indent="-749300">
              <a:spcBef>
                <a:spcPts val="1200"/>
              </a:spcBef>
              <a:spcAft>
                <a:spcPts val="600"/>
              </a:spcAft>
              <a:buFont typeface="+mj-lt"/>
              <a:buAutoNum type="romanUcPeriod"/>
            </a:pPr>
            <a:r>
              <a:rPr lang="en-US" altLang="en-US" sz="2800" dirty="0">
                <a:latin typeface="Montserrat" panose="00000500000000000000" pitchFamily="2" charset="0"/>
              </a:rPr>
              <a:t>Santa Rosa Forward Process </a:t>
            </a:r>
          </a:p>
          <a:p>
            <a:pPr marL="749300" indent="-749300">
              <a:spcBef>
                <a:spcPts val="1200"/>
              </a:spcBef>
              <a:spcAft>
                <a:spcPts val="600"/>
              </a:spcAft>
              <a:buFont typeface="+mj-lt"/>
              <a:buAutoNum type="romanUcPeriod"/>
            </a:pPr>
            <a:r>
              <a:rPr lang="en-US" altLang="en-US" sz="2800" dirty="0">
                <a:latin typeface="Montserrat" panose="00000500000000000000" pitchFamily="2" charset="0"/>
              </a:rPr>
              <a:t>Draft Vision Elements</a:t>
            </a:r>
            <a:endParaRPr lang="en-US" altLang="en-US" sz="2400" dirty="0">
              <a:solidFill>
                <a:srgbClr val="8E1536"/>
              </a:solidFill>
              <a:latin typeface="Montserrat" panose="00000500000000000000" pitchFamily="2" charset="0"/>
            </a:endParaRPr>
          </a:p>
          <a:p>
            <a:pPr marL="749300" indent="-749300">
              <a:spcBef>
                <a:spcPts val="1200"/>
              </a:spcBef>
              <a:spcAft>
                <a:spcPts val="600"/>
              </a:spcAft>
              <a:buFont typeface="+mj-lt"/>
              <a:buAutoNum type="romanUcPeriod"/>
            </a:pPr>
            <a:r>
              <a:rPr lang="en-US" altLang="en-US" sz="2800" dirty="0">
                <a:latin typeface="Montserrat" panose="00000500000000000000" pitchFamily="2" charset="0"/>
              </a:rPr>
              <a:t>Discussions</a:t>
            </a:r>
            <a:endParaRPr lang="en-US" altLang="en-US" sz="2400" dirty="0">
              <a:solidFill>
                <a:srgbClr val="8E1536"/>
              </a:solidFill>
              <a:latin typeface="Montserrat" panose="00000500000000000000" pitchFamily="2" charset="0"/>
            </a:endParaRPr>
          </a:p>
          <a:p>
            <a:pPr marL="749300" indent="-749300">
              <a:spcBef>
                <a:spcPts val="1200"/>
              </a:spcBef>
              <a:spcAft>
                <a:spcPts val="600"/>
              </a:spcAft>
              <a:buFont typeface="+mj-lt"/>
              <a:buAutoNum type="romanUcPeriod"/>
            </a:pPr>
            <a:r>
              <a:rPr lang="en-US" altLang="en-US" sz="2800" dirty="0">
                <a:latin typeface="Montserrat" panose="00000500000000000000" pitchFamily="2" charset="0"/>
              </a:rPr>
              <a:t>Next Steps &amp; Close</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noAutofit/>
          </a:bodyPr>
          <a:lstStyle/>
          <a:p>
            <a:r>
              <a:rPr lang="en-US" altLang="en-US" dirty="0">
                <a:latin typeface="Montserrat" panose="00000500000000000000" pitchFamily="2" charset="0"/>
              </a:rPr>
              <a:t>SANTA ROSA FORWARD PROCESS</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A close up of a logo&#10;&#10;Description automatically generated">
            <a:extLst>
              <a:ext uri="{FF2B5EF4-FFF2-40B4-BE49-F238E27FC236}">
                <a16:creationId xmlns:a16="http://schemas.microsoft.com/office/drawing/2014/main" id="{0E0E972E-9C14-49F6-B2B6-DDA0BD2DB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24" b="18750"/>
          <a:stretch>
            <a:fillRect/>
          </a:stretch>
        </p:blipFill>
        <p:spPr bwMode="auto">
          <a:xfrm>
            <a:off x="0" y="1981200"/>
            <a:ext cx="1219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1FBE4FD-CCB9-4013-97DC-9F8AABA8E817}"/>
              </a:ext>
            </a:extLst>
          </p:cNvPr>
          <p:cNvSpPr/>
          <p:nvPr/>
        </p:nvSpPr>
        <p:spPr>
          <a:xfrm>
            <a:off x="0" y="1981200"/>
            <a:ext cx="12192000" cy="48768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267" name="Text Placeholder 25">
            <a:extLst>
              <a:ext uri="{FF2B5EF4-FFF2-40B4-BE49-F238E27FC236}">
                <a16:creationId xmlns:a16="http://schemas.microsoft.com/office/drawing/2014/main" id="{5FC2F8D7-96C5-4325-B27B-C3090A50EE6A}"/>
              </a:ext>
            </a:extLst>
          </p:cNvPr>
          <p:cNvSpPr txBox="1">
            <a:spLocks noChangeArrowheads="1"/>
          </p:cNvSpPr>
          <p:nvPr/>
        </p:nvSpPr>
        <p:spPr bwMode="auto">
          <a:xfrm>
            <a:off x="533400" y="246063"/>
            <a:ext cx="11582400" cy="1735137"/>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ts val="0"/>
              </a:spcBef>
              <a:spcAft>
                <a:spcPts val="0"/>
              </a:spcAft>
              <a:defRPr/>
            </a:pPr>
            <a:r>
              <a:rPr lang="en-US" altLang="en-US" sz="2800" dirty="0">
                <a:solidFill>
                  <a:schemeClr val="tx1">
                    <a:lumMod val="65000"/>
                    <a:lumOff val="35000"/>
                  </a:schemeClr>
                </a:solidFill>
                <a:latin typeface="Montserrat" panose="00000500000000000000" pitchFamily="2" charset="0"/>
              </a:rPr>
              <a:t>Communities are planned by thinking about where homes, buildings, stores, parks, schools, roads, and other features should be located and how they relate to each other. </a:t>
            </a:r>
            <a:endParaRPr lang="en-US" altLang="en-US" sz="2000" b="1" dirty="0">
              <a:solidFill>
                <a:srgbClr val="8E1536"/>
              </a:solidFill>
              <a:latin typeface="Montserrat" panose="00000500000000000000" pitchFamily="2" charset="0"/>
            </a:endParaRPr>
          </a:p>
        </p:txBody>
      </p:sp>
      <p:sp>
        <p:nvSpPr>
          <p:cNvPr id="5" name="Oval 4">
            <a:extLst>
              <a:ext uri="{FF2B5EF4-FFF2-40B4-BE49-F238E27FC236}">
                <a16:creationId xmlns:a16="http://schemas.microsoft.com/office/drawing/2014/main" id="{B1C2E3C5-0508-4314-90D6-2FD2454D689E}"/>
              </a:ext>
            </a:extLst>
          </p:cNvPr>
          <p:cNvSpPr/>
          <p:nvPr/>
        </p:nvSpPr>
        <p:spPr>
          <a:xfrm>
            <a:off x="2193925" y="280035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D679F48E-7F48-45CB-8395-315F15402CEC}"/>
              </a:ext>
            </a:extLst>
          </p:cNvPr>
          <p:cNvSpPr/>
          <p:nvPr/>
        </p:nvSpPr>
        <p:spPr>
          <a:xfrm>
            <a:off x="3246438" y="5922963"/>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4DCC753F-7A5C-4DFA-B8BB-CBEED6410471}"/>
              </a:ext>
            </a:extLst>
          </p:cNvPr>
          <p:cNvSpPr/>
          <p:nvPr/>
        </p:nvSpPr>
        <p:spPr>
          <a:xfrm>
            <a:off x="6872288" y="30257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CD738DC2-6F35-4FCF-991B-6A6AF9D716C7}"/>
              </a:ext>
            </a:extLst>
          </p:cNvPr>
          <p:cNvSpPr/>
          <p:nvPr/>
        </p:nvSpPr>
        <p:spPr>
          <a:xfrm>
            <a:off x="1338263" y="42195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23" name="Straight Connector 22">
            <a:extLst>
              <a:ext uri="{FF2B5EF4-FFF2-40B4-BE49-F238E27FC236}">
                <a16:creationId xmlns:a16="http://schemas.microsoft.com/office/drawing/2014/main" id="{5505CD5F-6E4C-49F0-9D90-12B1BAB7A8B2}"/>
              </a:ext>
            </a:extLst>
          </p:cNvPr>
          <p:cNvCxnSpPr>
            <a:stCxn id="17" idx="0"/>
            <a:endCxn id="5" idx="3"/>
          </p:cNvCxnSpPr>
          <p:nvPr/>
        </p:nvCxnSpPr>
        <p:spPr>
          <a:xfrm flipV="1">
            <a:off x="1452563" y="2995613"/>
            <a:ext cx="774700" cy="12239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E12F28A-542C-421B-A795-7ABFAD0D2646}"/>
              </a:ext>
            </a:extLst>
          </p:cNvPr>
          <p:cNvCxnSpPr>
            <a:cxnSpLocks/>
            <a:stCxn id="13" idx="2"/>
            <a:endCxn id="9258" idx="1"/>
          </p:cNvCxnSpPr>
          <p:nvPr/>
        </p:nvCxnSpPr>
        <p:spPr>
          <a:xfrm flipH="1" flipV="1">
            <a:off x="2422525" y="2914650"/>
            <a:ext cx="4449763" cy="22542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97AF5DF-71D8-4C21-9AE9-FDD214A9EE94}"/>
              </a:ext>
            </a:extLst>
          </p:cNvPr>
          <p:cNvCxnSpPr>
            <a:cxnSpLocks/>
            <a:stCxn id="53" idx="3"/>
            <a:endCxn id="9" idx="7"/>
          </p:cNvCxnSpPr>
          <p:nvPr/>
        </p:nvCxnSpPr>
        <p:spPr>
          <a:xfrm flipH="1">
            <a:off x="3441700" y="4838700"/>
            <a:ext cx="1538288" cy="11176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5F9CC62-AF7E-4536-8CEF-EA2AE7821CC5}"/>
              </a:ext>
            </a:extLst>
          </p:cNvPr>
          <p:cNvSpPr/>
          <p:nvPr/>
        </p:nvSpPr>
        <p:spPr>
          <a:xfrm>
            <a:off x="5546725" y="24542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Oval 32">
            <a:extLst>
              <a:ext uri="{FF2B5EF4-FFF2-40B4-BE49-F238E27FC236}">
                <a16:creationId xmlns:a16="http://schemas.microsoft.com/office/drawing/2014/main" id="{DA26CEEC-01A5-45C6-BAE6-87E846B560BF}"/>
              </a:ext>
            </a:extLst>
          </p:cNvPr>
          <p:cNvSpPr/>
          <p:nvPr/>
        </p:nvSpPr>
        <p:spPr>
          <a:xfrm>
            <a:off x="3098800" y="362585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 name="Oval 36">
            <a:extLst>
              <a:ext uri="{FF2B5EF4-FFF2-40B4-BE49-F238E27FC236}">
                <a16:creationId xmlns:a16="http://schemas.microsoft.com/office/drawing/2014/main" id="{FE4D7E58-50D0-4F29-82DF-E6D0329BAA95}"/>
              </a:ext>
            </a:extLst>
          </p:cNvPr>
          <p:cNvSpPr/>
          <p:nvPr/>
        </p:nvSpPr>
        <p:spPr>
          <a:xfrm>
            <a:off x="11342688" y="308610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Oval 40">
            <a:extLst>
              <a:ext uri="{FF2B5EF4-FFF2-40B4-BE49-F238E27FC236}">
                <a16:creationId xmlns:a16="http://schemas.microsoft.com/office/drawing/2014/main" id="{87D407D6-6197-49E7-995F-7038E37D28E6}"/>
              </a:ext>
            </a:extLst>
          </p:cNvPr>
          <p:cNvSpPr/>
          <p:nvPr/>
        </p:nvSpPr>
        <p:spPr>
          <a:xfrm>
            <a:off x="6499225" y="61245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 name="Oval 44">
            <a:extLst>
              <a:ext uri="{FF2B5EF4-FFF2-40B4-BE49-F238E27FC236}">
                <a16:creationId xmlns:a16="http://schemas.microsoft.com/office/drawing/2014/main" id="{6C37684A-2AB8-4E27-9B0B-14E3BA2D0244}"/>
              </a:ext>
            </a:extLst>
          </p:cNvPr>
          <p:cNvSpPr/>
          <p:nvPr/>
        </p:nvSpPr>
        <p:spPr>
          <a:xfrm>
            <a:off x="9571038" y="5627688"/>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272447C2-0D1A-42D9-A38F-F2F87C2BBFDB}"/>
              </a:ext>
            </a:extLst>
          </p:cNvPr>
          <p:cNvSpPr/>
          <p:nvPr/>
        </p:nvSpPr>
        <p:spPr>
          <a:xfrm>
            <a:off x="8458200" y="43592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 name="Oval 52">
            <a:extLst>
              <a:ext uri="{FF2B5EF4-FFF2-40B4-BE49-F238E27FC236}">
                <a16:creationId xmlns:a16="http://schemas.microsoft.com/office/drawing/2014/main" id="{A0C68316-611A-499B-B761-CA73AD495A16}"/>
              </a:ext>
            </a:extLst>
          </p:cNvPr>
          <p:cNvSpPr/>
          <p:nvPr/>
        </p:nvSpPr>
        <p:spPr>
          <a:xfrm>
            <a:off x="4945063" y="4643438"/>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1" name="Straight Connector 60">
            <a:extLst>
              <a:ext uri="{FF2B5EF4-FFF2-40B4-BE49-F238E27FC236}">
                <a16:creationId xmlns:a16="http://schemas.microsoft.com/office/drawing/2014/main" id="{1099FA42-5B53-49B1-84D3-75B7E08526E0}"/>
              </a:ext>
            </a:extLst>
          </p:cNvPr>
          <p:cNvCxnSpPr>
            <a:cxnSpLocks/>
            <a:stCxn id="33" idx="4"/>
            <a:endCxn id="9" idx="0"/>
          </p:cNvCxnSpPr>
          <p:nvPr/>
        </p:nvCxnSpPr>
        <p:spPr>
          <a:xfrm>
            <a:off x="3213100" y="3854450"/>
            <a:ext cx="147638" cy="20685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6F1BC16-D42A-4E5F-84E8-7C5C6C452BF7}"/>
              </a:ext>
            </a:extLst>
          </p:cNvPr>
          <p:cNvCxnSpPr>
            <a:cxnSpLocks/>
            <a:stCxn id="53" idx="2"/>
            <a:endCxn id="9257" idx="1"/>
          </p:cNvCxnSpPr>
          <p:nvPr/>
        </p:nvCxnSpPr>
        <p:spPr>
          <a:xfrm flipH="1" flipV="1">
            <a:off x="1566863" y="4333875"/>
            <a:ext cx="3378200" cy="4238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0979C847-CBF1-4A3B-9DAE-D20BCD53FDC9}"/>
              </a:ext>
            </a:extLst>
          </p:cNvPr>
          <p:cNvCxnSpPr>
            <a:cxnSpLocks/>
            <a:stCxn id="17" idx="5"/>
            <a:endCxn id="9" idx="1"/>
          </p:cNvCxnSpPr>
          <p:nvPr/>
        </p:nvCxnSpPr>
        <p:spPr>
          <a:xfrm>
            <a:off x="1533525" y="4414838"/>
            <a:ext cx="1746250" cy="15414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F3B3C96-FC94-40F1-AC45-C56688770CA9}"/>
              </a:ext>
            </a:extLst>
          </p:cNvPr>
          <p:cNvCxnSpPr>
            <a:cxnSpLocks/>
            <a:endCxn id="33" idx="1"/>
          </p:cNvCxnSpPr>
          <p:nvPr/>
        </p:nvCxnSpPr>
        <p:spPr>
          <a:xfrm>
            <a:off x="2422525" y="3038475"/>
            <a:ext cx="709613" cy="6207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2F61B5E-1DD6-411A-9799-04E73F7F148D}"/>
              </a:ext>
            </a:extLst>
          </p:cNvPr>
          <p:cNvCxnSpPr>
            <a:cxnSpLocks/>
            <a:stCxn id="30" idx="3"/>
            <a:endCxn id="17" idx="7"/>
          </p:cNvCxnSpPr>
          <p:nvPr/>
        </p:nvCxnSpPr>
        <p:spPr>
          <a:xfrm flipH="1">
            <a:off x="1533525" y="2647950"/>
            <a:ext cx="4046538" cy="16049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7A93E4B3-AA6A-4337-AD7E-96F3A5DE2791}"/>
              </a:ext>
            </a:extLst>
          </p:cNvPr>
          <p:cNvCxnSpPr>
            <a:cxnSpLocks/>
            <a:stCxn id="49" idx="1"/>
            <a:endCxn id="13" idx="5"/>
          </p:cNvCxnSpPr>
          <p:nvPr/>
        </p:nvCxnSpPr>
        <p:spPr>
          <a:xfrm flipH="1" flipV="1">
            <a:off x="7067550" y="3221038"/>
            <a:ext cx="1423988" cy="117157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D0F6380-9013-4CCC-8DB7-46E8F2467FDC}"/>
              </a:ext>
            </a:extLst>
          </p:cNvPr>
          <p:cNvCxnSpPr>
            <a:cxnSpLocks/>
            <a:stCxn id="37" idx="3"/>
            <a:endCxn id="49" idx="7"/>
          </p:cNvCxnSpPr>
          <p:nvPr/>
        </p:nvCxnSpPr>
        <p:spPr>
          <a:xfrm flipH="1">
            <a:off x="8653463" y="3281363"/>
            <a:ext cx="2722562" cy="111125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B8C9891-FC4C-4367-B8DD-F511FA9983BA}"/>
              </a:ext>
            </a:extLst>
          </p:cNvPr>
          <p:cNvCxnSpPr>
            <a:cxnSpLocks/>
            <a:stCxn id="49" idx="5"/>
            <a:endCxn id="45" idx="0"/>
          </p:cNvCxnSpPr>
          <p:nvPr/>
        </p:nvCxnSpPr>
        <p:spPr>
          <a:xfrm>
            <a:off x="8653463" y="4554538"/>
            <a:ext cx="1031875" cy="107315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75EBDE2-BD51-4219-B5F7-7E018EF408FD}"/>
              </a:ext>
            </a:extLst>
          </p:cNvPr>
          <p:cNvCxnSpPr>
            <a:cxnSpLocks/>
            <a:stCxn id="37" idx="4"/>
            <a:endCxn id="45" idx="7"/>
          </p:cNvCxnSpPr>
          <p:nvPr/>
        </p:nvCxnSpPr>
        <p:spPr>
          <a:xfrm flipH="1">
            <a:off x="9764713" y="3314700"/>
            <a:ext cx="1692275" cy="234632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38E14EE5-0E9D-4799-9E68-734E2751439E}"/>
              </a:ext>
            </a:extLst>
          </p:cNvPr>
          <p:cNvCxnSpPr>
            <a:cxnSpLocks/>
            <a:stCxn id="45" idx="2"/>
            <a:endCxn id="41" idx="6"/>
          </p:cNvCxnSpPr>
          <p:nvPr/>
        </p:nvCxnSpPr>
        <p:spPr>
          <a:xfrm flipH="1">
            <a:off x="6727825" y="5741988"/>
            <a:ext cx="2843213" cy="496887"/>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45627E8E-DFCB-4019-80E7-55E661BD1F54}"/>
              </a:ext>
            </a:extLst>
          </p:cNvPr>
          <p:cNvCxnSpPr>
            <a:cxnSpLocks/>
            <a:stCxn id="53" idx="5"/>
            <a:endCxn id="41" idx="1"/>
          </p:cNvCxnSpPr>
          <p:nvPr/>
        </p:nvCxnSpPr>
        <p:spPr>
          <a:xfrm>
            <a:off x="5140325" y="4838700"/>
            <a:ext cx="1393825" cy="13192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3BDEA140-9897-45E4-BD6D-00F3B9AE8BCA}"/>
              </a:ext>
            </a:extLst>
          </p:cNvPr>
          <p:cNvCxnSpPr>
            <a:cxnSpLocks/>
            <a:stCxn id="13" idx="4"/>
            <a:endCxn id="41" idx="0"/>
          </p:cNvCxnSpPr>
          <p:nvPr/>
        </p:nvCxnSpPr>
        <p:spPr>
          <a:xfrm flipH="1">
            <a:off x="6613525" y="3254375"/>
            <a:ext cx="373063" cy="28702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FC67EF8B-EF9B-4CBA-B2E4-506B17CDFF16}"/>
              </a:ext>
            </a:extLst>
          </p:cNvPr>
          <p:cNvCxnSpPr>
            <a:cxnSpLocks/>
            <a:stCxn id="30" idx="4"/>
            <a:endCxn id="41" idx="0"/>
          </p:cNvCxnSpPr>
          <p:nvPr/>
        </p:nvCxnSpPr>
        <p:spPr>
          <a:xfrm>
            <a:off x="5661025" y="2682875"/>
            <a:ext cx="952500" cy="34417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5C5E89AE-3E21-45E6-BD6B-D0B6E1FDA1EE}"/>
              </a:ext>
            </a:extLst>
          </p:cNvPr>
          <p:cNvCxnSpPr>
            <a:cxnSpLocks/>
            <a:stCxn id="53" idx="6"/>
            <a:endCxn id="49" idx="2"/>
          </p:cNvCxnSpPr>
          <p:nvPr/>
        </p:nvCxnSpPr>
        <p:spPr>
          <a:xfrm flipV="1">
            <a:off x="5173663" y="4473575"/>
            <a:ext cx="3284537" cy="2841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6AFB9D4-FBFE-4F76-88FE-95F242BF0603}"/>
              </a:ext>
            </a:extLst>
          </p:cNvPr>
          <p:cNvCxnSpPr>
            <a:cxnSpLocks/>
            <a:stCxn id="33" idx="5"/>
            <a:endCxn id="53" idx="1"/>
          </p:cNvCxnSpPr>
          <p:nvPr/>
        </p:nvCxnSpPr>
        <p:spPr>
          <a:xfrm>
            <a:off x="3294063" y="3821113"/>
            <a:ext cx="1685925" cy="8556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67F57FEF-8400-4C0F-982D-043CB4AD1A57}"/>
              </a:ext>
            </a:extLst>
          </p:cNvPr>
          <p:cNvCxnSpPr>
            <a:cxnSpLocks/>
            <a:stCxn id="30" idx="6"/>
            <a:endCxn id="37" idx="2"/>
          </p:cNvCxnSpPr>
          <p:nvPr/>
        </p:nvCxnSpPr>
        <p:spPr>
          <a:xfrm>
            <a:off x="5775325" y="2568575"/>
            <a:ext cx="5567363" cy="63182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251" name="TextBox 14">
            <a:extLst>
              <a:ext uri="{FF2B5EF4-FFF2-40B4-BE49-F238E27FC236}">
                <a16:creationId xmlns:a16="http://schemas.microsoft.com/office/drawing/2014/main" id="{5AAB701A-DC82-4678-85D8-09B114A92B9A}"/>
              </a:ext>
            </a:extLst>
          </p:cNvPr>
          <p:cNvSpPr txBox="1">
            <a:spLocks noChangeArrowheads="1"/>
          </p:cNvSpPr>
          <p:nvPr/>
        </p:nvSpPr>
        <p:spPr bwMode="auto">
          <a:xfrm>
            <a:off x="7100888" y="2970213"/>
            <a:ext cx="166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TRAILS AND OPEN SPACE</a:t>
            </a:r>
          </a:p>
        </p:txBody>
      </p:sp>
      <p:sp>
        <p:nvSpPr>
          <p:cNvPr id="9252" name="TextBox 30">
            <a:extLst>
              <a:ext uri="{FF2B5EF4-FFF2-40B4-BE49-F238E27FC236}">
                <a16:creationId xmlns:a16="http://schemas.microsoft.com/office/drawing/2014/main" id="{485A71B6-BDB5-487A-BB80-139D7E8BC9DC}"/>
              </a:ext>
            </a:extLst>
          </p:cNvPr>
          <p:cNvSpPr txBox="1">
            <a:spLocks noChangeArrowheads="1"/>
          </p:cNvSpPr>
          <p:nvPr/>
        </p:nvSpPr>
        <p:spPr bwMode="auto">
          <a:xfrm>
            <a:off x="5775325" y="2398713"/>
            <a:ext cx="219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BUSINESSES/JOBS</a:t>
            </a:r>
          </a:p>
        </p:txBody>
      </p:sp>
      <p:sp>
        <p:nvSpPr>
          <p:cNvPr id="9253" name="TextBox 38">
            <a:extLst>
              <a:ext uri="{FF2B5EF4-FFF2-40B4-BE49-F238E27FC236}">
                <a16:creationId xmlns:a16="http://schemas.microsoft.com/office/drawing/2014/main" id="{84B53FAD-36A6-457A-85E0-287C729CF45B}"/>
              </a:ext>
            </a:extLst>
          </p:cNvPr>
          <p:cNvSpPr txBox="1">
            <a:spLocks noChangeArrowheads="1"/>
          </p:cNvSpPr>
          <p:nvPr/>
        </p:nvSpPr>
        <p:spPr bwMode="auto">
          <a:xfrm>
            <a:off x="9525000" y="3032125"/>
            <a:ext cx="1817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600" b="1">
                <a:solidFill>
                  <a:srgbClr val="8E1536"/>
                </a:solidFill>
                <a:latin typeface="Avenir LT Std 65 Medium" panose="020B0603020203020204" pitchFamily="34" charset="0"/>
              </a:rPr>
              <a:t>DOWNTOWN</a:t>
            </a:r>
          </a:p>
        </p:txBody>
      </p:sp>
      <p:sp>
        <p:nvSpPr>
          <p:cNvPr id="9254" name="TextBox 46">
            <a:extLst>
              <a:ext uri="{FF2B5EF4-FFF2-40B4-BE49-F238E27FC236}">
                <a16:creationId xmlns:a16="http://schemas.microsoft.com/office/drawing/2014/main" id="{DF309ADA-F42D-4718-90D0-AF48A7E463D7}"/>
              </a:ext>
            </a:extLst>
          </p:cNvPr>
          <p:cNvSpPr txBox="1">
            <a:spLocks noChangeArrowheads="1"/>
          </p:cNvSpPr>
          <p:nvPr/>
        </p:nvSpPr>
        <p:spPr bwMode="auto">
          <a:xfrm>
            <a:off x="9799638" y="5572125"/>
            <a:ext cx="1325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STORES</a:t>
            </a:r>
          </a:p>
        </p:txBody>
      </p:sp>
      <p:sp>
        <p:nvSpPr>
          <p:cNvPr id="9255" name="TextBox 50">
            <a:extLst>
              <a:ext uri="{FF2B5EF4-FFF2-40B4-BE49-F238E27FC236}">
                <a16:creationId xmlns:a16="http://schemas.microsoft.com/office/drawing/2014/main" id="{CBCDC14E-27C1-4D17-959C-F93BDC92C1CD}"/>
              </a:ext>
            </a:extLst>
          </p:cNvPr>
          <p:cNvSpPr txBox="1">
            <a:spLocks noChangeArrowheads="1"/>
          </p:cNvSpPr>
          <p:nvPr/>
        </p:nvSpPr>
        <p:spPr bwMode="auto">
          <a:xfrm>
            <a:off x="8686800" y="43053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NEW NEIGHBORHOODS</a:t>
            </a:r>
          </a:p>
        </p:txBody>
      </p:sp>
      <p:sp>
        <p:nvSpPr>
          <p:cNvPr id="9256" name="TextBox 10">
            <a:extLst>
              <a:ext uri="{FF2B5EF4-FFF2-40B4-BE49-F238E27FC236}">
                <a16:creationId xmlns:a16="http://schemas.microsoft.com/office/drawing/2014/main" id="{71BEAAE8-FA9F-4D97-88DE-D82CBD74D545}"/>
              </a:ext>
            </a:extLst>
          </p:cNvPr>
          <p:cNvSpPr txBox="1">
            <a:spLocks noChangeArrowheads="1"/>
          </p:cNvSpPr>
          <p:nvPr/>
        </p:nvSpPr>
        <p:spPr bwMode="auto">
          <a:xfrm>
            <a:off x="3475038" y="5867400"/>
            <a:ext cx="1325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FREEWAYS</a:t>
            </a:r>
          </a:p>
        </p:txBody>
      </p:sp>
      <p:sp>
        <p:nvSpPr>
          <p:cNvPr id="9257" name="TextBox 18">
            <a:extLst>
              <a:ext uri="{FF2B5EF4-FFF2-40B4-BE49-F238E27FC236}">
                <a16:creationId xmlns:a16="http://schemas.microsoft.com/office/drawing/2014/main" id="{FF20C0FE-DE6D-47D0-ADA6-FEDECFA0DB42}"/>
              </a:ext>
            </a:extLst>
          </p:cNvPr>
          <p:cNvSpPr txBox="1">
            <a:spLocks noChangeArrowheads="1"/>
          </p:cNvSpPr>
          <p:nvPr/>
        </p:nvSpPr>
        <p:spPr bwMode="auto">
          <a:xfrm>
            <a:off x="1566863" y="4164013"/>
            <a:ext cx="21669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NEIGHBORHOODS</a:t>
            </a:r>
          </a:p>
        </p:txBody>
      </p:sp>
      <p:sp>
        <p:nvSpPr>
          <p:cNvPr id="9258" name="TextBox 9">
            <a:extLst>
              <a:ext uri="{FF2B5EF4-FFF2-40B4-BE49-F238E27FC236}">
                <a16:creationId xmlns:a16="http://schemas.microsoft.com/office/drawing/2014/main" id="{B1B21A02-4EFA-460E-AD71-DADA74CA270C}"/>
              </a:ext>
            </a:extLst>
          </p:cNvPr>
          <p:cNvSpPr txBox="1">
            <a:spLocks noChangeArrowheads="1"/>
          </p:cNvSpPr>
          <p:nvPr/>
        </p:nvSpPr>
        <p:spPr bwMode="auto">
          <a:xfrm>
            <a:off x="2422525" y="2744788"/>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PARKS</a:t>
            </a:r>
          </a:p>
        </p:txBody>
      </p:sp>
      <p:sp>
        <p:nvSpPr>
          <p:cNvPr id="9259" name="TextBox 34">
            <a:extLst>
              <a:ext uri="{FF2B5EF4-FFF2-40B4-BE49-F238E27FC236}">
                <a16:creationId xmlns:a16="http://schemas.microsoft.com/office/drawing/2014/main" id="{6759FB3A-D20D-413C-9850-32DDD9FE01C1}"/>
              </a:ext>
            </a:extLst>
          </p:cNvPr>
          <p:cNvSpPr txBox="1">
            <a:spLocks noChangeArrowheads="1"/>
          </p:cNvSpPr>
          <p:nvPr/>
        </p:nvSpPr>
        <p:spPr bwMode="auto">
          <a:xfrm>
            <a:off x="3327400" y="3571875"/>
            <a:ext cx="1325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ROADS</a:t>
            </a:r>
          </a:p>
        </p:txBody>
      </p:sp>
      <p:sp>
        <p:nvSpPr>
          <p:cNvPr id="9260" name="TextBox 42">
            <a:extLst>
              <a:ext uri="{FF2B5EF4-FFF2-40B4-BE49-F238E27FC236}">
                <a16:creationId xmlns:a16="http://schemas.microsoft.com/office/drawing/2014/main" id="{C5BA2B39-83F5-4919-B257-F5D78C781CA0}"/>
              </a:ext>
            </a:extLst>
          </p:cNvPr>
          <p:cNvSpPr txBox="1">
            <a:spLocks noChangeArrowheads="1"/>
          </p:cNvSpPr>
          <p:nvPr/>
        </p:nvSpPr>
        <p:spPr bwMode="auto">
          <a:xfrm>
            <a:off x="6727825" y="6070600"/>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SHOPPING CENTERS</a:t>
            </a:r>
          </a:p>
        </p:txBody>
      </p:sp>
      <p:sp>
        <p:nvSpPr>
          <p:cNvPr id="9261" name="TextBox 54">
            <a:extLst>
              <a:ext uri="{FF2B5EF4-FFF2-40B4-BE49-F238E27FC236}">
                <a16:creationId xmlns:a16="http://schemas.microsoft.com/office/drawing/2014/main" id="{9A5E7888-0E5F-4055-B364-902135ED6434}"/>
              </a:ext>
            </a:extLst>
          </p:cNvPr>
          <p:cNvSpPr txBox="1">
            <a:spLocks noChangeArrowheads="1"/>
          </p:cNvSpPr>
          <p:nvPr/>
        </p:nvSpPr>
        <p:spPr bwMode="auto">
          <a:xfrm>
            <a:off x="5173663" y="4587875"/>
            <a:ext cx="1325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1600" b="1">
                <a:solidFill>
                  <a:srgbClr val="8E1536"/>
                </a:solidFill>
                <a:latin typeface="Avenir LT Std 65 Medium" panose="020B0603020203020204" pitchFamily="34" charset="0"/>
              </a:rPr>
              <a:t>SCHOOLS</a:t>
            </a:r>
          </a:p>
        </p:txBody>
      </p:sp>
    </p:spTree>
  </p:cSld>
  <p:clrMapOvr>
    <a:masterClrMapping/>
  </p:clrMapOvr>
  <p:transition>
    <p:fade/>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R-GPU">
      <a:majorFont>
        <a:latin typeface="Avenir LT Std 65 Medium"/>
        <a:ea typeface=""/>
        <a:cs typeface=""/>
      </a:majorFont>
      <a:minorFont>
        <a:latin typeface="Avenir LT Std 3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5045</TotalTime>
  <Words>1446</Words>
  <Application>Microsoft Office PowerPoint</Application>
  <PresentationFormat>Widescreen</PresentationFormat>
  <Paragraphs>196</Paragraphs>
  <Slides>35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Avenir LT Std 35 Light</vt:lpstr>
      <vt:lpstr>Avenir LT Std 45 Book</vt:lpstr>
      <vt:lpstr>Avenir LT Std 65 Medium</vt:lpstr>
      <vt:lpstr>Calibri</vt:lpstr>
      <vt:lpstr>Montserrat</vt:lpstr>
      <vt:lpstr>Times</vt:lpstr>
      <vt:lpstr>Wingdings</vt:lpstr>
      <vt:lpstr>2_Custom Design</vt:lpstr>
      <vt:lpstr>PowerPoint Presentation</vt:lpstr>
      <vt:lpstr>PowerPoint Presentation</vt:lpstr>
      <vt:lpstr>PowerPoint Presentation</vt:lpstr>
      <vt:lpstr>Zoom Chat</vt:lpstr>
      <vt:lpstr>Virtual Participation Agreement </vt:lpstr>
      <vt:lpstr>WELCOME &amp;  AGENDA REVIEW</vt:lpstr>
      <vt:lpstr>Workshop Agenda</vt:lpstr>
      <vt:lpstr>SANTA ROSA FORWARD PROCESS</vt:lpstr>
      <vt:lpstr>PowerPoint Presentation</vt:lpstr>
      <vt:lpstr>PowerPoint Presentation</vt:lpstr>
      <vt:lpstr>PowerPoint Presentation</vt:lpstr>
      <vt:lpstr>PowerPoint Presentation</vt:lpstr>
      <vt:lpstr>Project Website</vt:lpstr>
      <vt:lpstr>Existing Conditions Summary</vt:lpstr>
      <vt:lpstr>Community Survey #1</vt:lpstr>
      <vt:lpstr>Briefing Book</vt:lpstr>
      <vt:lpstr>Vision Statements</vt:lpstr>
      <vt:lpstr>DRAFT VISION STATEMENTS</vt:lpstr>
      <vt:lpstr>Draft Vision Statements</vt:lpstr>
      <vt:lpstr>Draft Vision Statements</vt:lpstr>
      <vt:lpstr>Draft Vision Statements</vt:lpstr>
      <vt:lpstr>Draft Vision Statements</vt:lpstr>
      <vt:lpstr>Draft Vision Statements</vt:lpstr>
      <vt:lpstr>Draft Vision Statements</vt:lpstr>
      <vt:lpstr>Draft Vision Statements</vt:lpstr>
      <vt:lpstr>PowerPoint Presentation</vt:lpstr>
      <vt:lpstr>GROUP DISCUSSIONS</vt:lpstr>
      <vt:lpstr>Let’s Begin! </vt:lpstr>
      <vt:lpstr>Question #1</vt:lpstr>
      <vt:lpstr>Question #2</vt:lpstr>
      <vt:lpstr>Question #3</vt:lpstr>
      <vt:lpstr>Question #4</vt:lpstr>
      <vt:lpstr>Question #5</vt:lpstr>
      <vt:lpstr>NEXT STEPS</vt:lpstr>
      <vt:lpstr>Next Steps</vt:lpstr>
    </vt:vector>
  </TitlesOfParts>
  <Company>MIG,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Carie DeRuiter</dc:creator>
  <cp:lastModifiedBy>Ana Padilla</cp:lastModifiedBy>
  <cp:revision>406</cp:revision>
  <cp:lastPrinted>2021-04-01T00:26:00Z</cp:lastPrinted>
  <dcterms:created xsi:type="dcterms:W3CDTF">2007-06-28T16:32:00Z</dcterms:created>
  <dcterms:modified xsi:type="dcterms:W3CDTF">2021-05-11T16:38:16Z</dcterms:modified>
</cp:coreProperties>
</file>