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54" r:id="rId1"/>
  </p:sldMasterIdLst>
  <p:notesMasterIdLst>
    <p:notesMasterId r:id="rId37"/>
  </p:notesMasterIdLst>
  <p:handoutMasterIdLst>
    <p:handoutMasterId r:id="rId38"/>
  </p:handoutMasterIdLst>
  <p:sldIdLst>
    <p:sldId id="536" r:id="rId2"/>
    <p:sldId id="482" r:id="rId3"/>
    <p:sldId id="445" r:id="rId4"/>
    <p:sldId id="272" r:id="rId5"/>
    <p:sldId id="649" r:id="rId6"/>
    <p:sldId id="563" r:id="rId7"/>
    <p:sldId id="562" r:id="rId8"/>
    <p:sldId id="564" r:id="rId9"/>
    <p:sldId id="659" r:id="rId10"/>
    <p:sldId id="555" r:id="rId11"/>
    <p:sldId id="660" r:id="rId12"/>
    <p:sldId id="574" r:id="rId13"/>
    <p:sldId id="605" r:id="rId14"/>
    <p:sldId id="638" r:id="rId15"/>
    <p:sldId id="606" r:id="rId16"/>
    <p:sldId id="609" r:id="rId17"/>
    <p:sldId id="650" r:id="rId18"/>
    <p:sldId id="658" r:id="rId19"/>
    <p:sldId id="652" r:id="rId20"/>
    <p:sldId id="653" r:id="rId21"/>
    <p:sldId id="643" r:id="rId22"/>
    <p:sldId id="654" r:id="rId23"/>
    <p:sldId id="655" r:id="rId24"/>
    <p:sldId id="656" r:id="rId25"/>
    <p:sldId id="657" r:id="rId26"/>
    <p:sldId id="631" r:id="rId27"/>
    <p:sldId id="626" r:id="rId28"/>
    <p:sldId id="632" r:id="rId29"/>
    <p:sldId id="644" r:id="rId30"/>
    <p:sldId id="645" r:id="rId31"/>
    <p:sldId id="646" r:id="rId32"/>
    <p:sldId id="647" r:id="rId33"/>
    <p:sldId id="648" r:id="rId34"/>
    <p:sldId id="628" r:id="rId35"/>
    <p:sldId id="614" r:id="rId36"/>
  </p:sldIdLst>
  <p:sldSz cx="12192000" cy="6858000"/>
  <p:notesSz cx="7102475" cy="9388475"/>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20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A6A6A6"/>
    <a:srgbClr val="8E1536"/>
    <a:srgbClr val="1A1A1A"/>
    <a:srgbClr val="9C877B"/>
    <a:srgbClr val="DCC652"/>
    <a:srgbClr val="33336A"/>
    <a:srgbClr val="E5CCB5"/>
    <a:srgbClr val="744C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47" autoAdjust="0"/>
    <p:restoredTop sz="76264" autoAdjust="0"/>
  </p:normalViewPr>
  <p:slideViewPr>
    <p:cSldViewPr>
      <p:cViewPr varScale="1">
        <p:scale>
          <a:sx n="95" d="100"/>
          <a:sy n="95" d="100"/>
        </p:scale>
        <p:origin x="540" y="96"/>
      </p:cViewPr>
      <p:guideLst>
        <p:guide orient="horz" pos="120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5592"/>
    </p:cViewPr>
  </p:sorterViewPr>
  <p:notesViewPr>
    <p:cSldViewPr>
      <p:cViewPr varScale="1">
        <p:scale>
          <a:sx n="82" d="100"/>
          <a:sy n="82" d="100"/>
        </p:scale>
        <p:origin x="315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D89B1E-CF31-4515-B2A0-6155F4F96C51}" type="doc">
      <dgm:prSet loTypeId="urn:microsoft.com/office/officeart/2005/8/layout/hProcess9" loCatId="process" qsTypeId="urn:microsoft.com/office/officeart/2005/8/quickstyle/simple1" qsCatId="simple" csTypeId="urn:microsoft.com/office/officeart/2005/8/colors/accent2_3" csCatId="accent2" phldr="1"/>
      <dgm:spPr/>
      <dgm:t>
        <a:bodyPr/>
        <a:lstStyle/>
        <a:p>
          <a:endParaRPr lang="en-US"/>
        </a:p>
      </dgm:t>
    </dgm:pt>
    <dgm:pt modelId="{69306208-7DE5-46EC-AD0A-B7A96A3065E0}">
      <dgm:prSet phldrT="[Text]" custT="1"/>
      <dgm:spPr>
        <a:solidFill>
          <a:srgbClr val="9C877B"/>
        </a:solidFill>
      </dgm:spPr>
      <dgm:t>
        <a:bodyPr/>
        <a:lstStyle/>
        <a:p>
          <a:r>
            <a:rPr lang="en-US" sz="1600" dirty="0" err="1">
              <a:latin typeface="+mj-lt"/>
            </a:rPr>
            <a:t>Reunión</a:t>
          </a:r>
          <a:r>
            <a:rPr lang="en-US" sz="1600" dirty="0">
              <a:latin typeface="+mj-lt"/>
            </a:rPr>
            <a:t> del </a:t>
          </a:r>
          <a:r>
            <a:rPr lang="es-ES" altLang="en-US" sz="1600" dirty="0">
              <a:latin typeface="+mj-lt"/>
            </a:rPr>
            <a:t>Comité Consultivo de la Comunidad</a:t>
          </a:r>
          <a:endParaRPr lang="es-US" sz="1600" dirty="0">
            <a:latin typeface="Montserrat" panose="00000500000000000000" pitchFamily="2" charset="0"/>
          </a:endParaRPr>
        </a:p>
      </dgm:t>
    </dgm:pt>
    <dgm:pt modelId="{FDABE073-EFBF-4DEB-8C18-BDD773B762E9}" type="parTrans" cxnId="{BD1BD700-7AD2-4384-A725-FD7305ECD64A}">
      <dgm:prSet/>
      <dgm:spPr/>
      <dgm:t>
        <a:bodyPr/>
        <a:lstStyle/>
        <a:p>
          <a:endParaRPr lang="en-US"/>
        </a:p>
      </dgm:t>
    </dgm:pt>
    <dgm:pt modelId="{D4FFBBE3-D3C7-4F4B-ABC2-765F2BABCED6}" type="sibTrans" cxnId="{BD1BD700-7AD2-4384-A725-FD7305ECD64A}">
      <dgm:prSet/>
      <dgm:spPr/>
      <dgm:t>
        <a:bodyPr/>
        <a:lstStyle/>
        <a:p>
          <a:endParaRPr lang="en-US"/>
        </a:p>
      </dgm:t>
    </dgm:pt>
    <dgm:pt modelId="{47467AE3-AF3A-4EEC-990C-3573F1692DFA}">
      <dgm:prSet phldrT="[Text]" custT="1"/>
      <dgm:spPr>
        <a:solidFill>
          <a:srgbClr val="8E1536"/>
        </a:solidFill>
      </dgm:spPr>
      <dgm:t>
        <a:bodyPr/>
        <a:lstStyle/>
        <a:p>
          <a:r>
            <a:rPr lang="es-ES" sz="1400" dirty="0">
              <a:latin typeface="Montserrat" panose="00000500000000000000" pitchFamily="2" charset="0"/>
            </a:rPr>
            <a:t>Talleres, Reuniones, Encuesta en Línea, Participación de los </a:t>
          </a:r>
          <a:r>
            <a:rPr lang="es-US" sz="1400" dirty="0">
              <a:latin typeface="Montserrat" panose="00000500000000000000" pitchFamily="2" charset="0"/>
            </a:rPr>
            <a:t>jóvenes</a:t>
          </a:r>
        </a:p>
      </dgm:t>
    </dgm:pt>
    <dgm:pt modelId="{8050E5E1-915B-4BB4-BD72-D4100EA108F9}" type="parTrans" cxnId="{03E71533-B6BE-4AF9-A232-2402CB41D012}">
      <dgm:prSet/>
      <dgm:spPr/>
      <dgm:t>
        <a:bodyPr/>
        <a:lstStyle/>
        <a:p>
          <a:endParaRPr lang="en-US"/>
        </a:p>
      </dgm:t>
    </dgm:pt>
    <dgm:pt modelId="{100CB747-4729-476E-9E77-369147C3B410}" type="sibTrans" cxnId="{03E71533-B6BE-4AF9-A232-2402CB41D012}">
      <dgm:prSet/>
      <dgm:spPr/>
      <dgm:t>
        <a:bodyPr/>
        <a:lstStyle/>
        <a:p>
          <a:endParaRPr lang="en-US"/>
        </a:p>
      </dgm:t>
    </dgm:pt>
    <dgm:pt modelId="{8141B521-6F06-4083-A153-F9DDD5C8F9B2}">
      <dgm:prSet phldrT="[Text]" custT="1"/>
      <dgm:spPr>
        <a:solidFill>
          <a:srgbClr val="9C877B"/>
        </a:solidFill>
      </dgm:spPr>
      <dgm:t>
        <a:bodyPr/>
        <a:lstStyle/>
        <a:p>
          <a:r>
            <a:rPr lang="es-US" sz="1600" dirty="0">
              <a:latin typeface="Montserrat" panose="00000500000000000000" pitchFamily="2" charset="0"/>
            </a:rPr>
            <a:t>Comisión de Planificación y Concejo Municipal </a:t>
          </a:r>
        </a:p>
      </dgm:t>
    </dgm:pt>
    <dgm:pt modelId="{B140CAB5-264B-4B38-95ED-2542F4D852B4}" type="parTrans" cxnId="{2CDFC777-B868-463F-8195-6E8F72FCFE39}">
      <dgm:prSet/>
      <dgm:spPr/>
      <dgm:t>
        <a:bodyPr/>
        <a:lstStyle/>
        <a:p>
          <a:endParaRPr lang="en-US"/>
        </a:p>
      </dgm:t>
    </dgm:pt>
    <dgm:pt modelId="{7C81A985-8D75-4864-A998-596A71D7E884}" type="sibTrans" cxnId="{2CDFC777-B868-463F-8195-6E8F72FCFE39}">
      <dgm:prSet/>
      <dgm:spPr/>
      <dgm:t>
        <a:bodyPr/>
        <a:lstStyle/>
        <a:p>
          <a:endParaRPr lang="en-US"/>
        </a:p>
      </dgm:t>
    </dgm:pt>
    <dgm:pt modelId="{D4D72FC9-FDA7-46AD-BA54-31F534225273}">
      <dgm:prSet phldrT="[Text]" custT="1"/>
      <dgm:spPr>
        <a:solidFill>
          <a:srgbClr val="9C877B"/>
        </a:solidFill>
      </dgm:spPr>
      <dgm:t>
        <a:bodyPr/>
        <a:lstStyle/>
        <a:p>
          <a:r>
            <a:rPr lang="es-US" sz="1600" dirty="0">
              <a:latin typeface="Montserrat" panose="00000500000000000000" pitchFamily="2" charset="0"/>
            </a:rPr>
            <a:t>Encuesta comunitaria n.º 1</a:t>
          </a:r>
        </a:p>
      </dgm:t>
    </dgm:pt>
    <dgm:pt modelId="{92AF5452-47D1-4FF1-B75F-DB0EE317AB2C}" type="parTrans" cxnId="{A1177BE8-713B-4D4F-8783-C77375383C05}">
      <dgm:prSet/>
      <dgm:spPr/>
      <dgm:t>
        <a:bodyPr/>
        <a:lstStyle/>
        <a:p>
          <a:endParaRPr lang="en-US"/>
        </a:p>
      </dgm:t>
    </dgm:pt>
    <dgm:pt modelId="{64917F8A-D187-439D-895D-A5964EC04D56}" type="sibTrans" cxnId="{A1177BE8-713B-4D4F-8783-C77375383C05}">
      <dgm:prSet/>
      <dgm:spPr/>
      <dgm:t>
        <a:bodyPr/>
        <a:lstStyle/>
        <a:p>
          <a:endParaRPr lang="en-US"/>
        </a:p>
      </dgm:t>
    </dgm:pt>
    <dgm:pt modelId="{E16ED2E5-D7DC-4CA7-955C-97FA2EE1EE94}">
      <dgm:prSet phldrT="[Text]" custT="1"/>
      <dgm:spPr>
        <a:solidFill>
          <a:srgbClr val="9C877B"/>
        </a:solidFill>
      </dgm:spPr>
      <dgm:t>
        <a:bodyPr/>
        <a:lstStyle/>
        <a:p>
          <a:r>
            <a:rPr lang="es-US" sz="1600" dirty="0">
              <a:latin typeface="Montserrat" panose="00000500000000000000" pitchFamily="2" charset="0"/>
            </a:rPr>
            <a:t>Reunión del Comité Asesor Técnico</a:t>
          </a:r>
        </a:p>
      </dgm:t>
    </dgm:pt>
    <dgm:pt modelId="{A768893A-4686-4DAE-877E-27B41E2AD184}" type="parTrans" cxnId="{08F65F0A-5F5A-4315-8817-7971A7A8EABF}">
      <dgm:prSet/>
      <dgm:spPr/>
      <dgm:t>
        <a:bodyPr/>
        <a:lstStyle/>
        <a:p>
          <a:endParaRPr lang="en-US"/>
        </a:p>
      </dgm:t>
    </dgm:pt>
    <dgm:pt modelId="{587AAD81-5CE4-4A95-9FF4-1783836BC4CE}" type="sibTrans" cxnId="{08F65F0A-5F5A-4315-8817-7971A7A8EABF}">
      <dgm:prSet/>
      <dgm:spPr/>
      <dgm:t>
        <a:bodyPr/>
        <a:lstStyle/>
        <a:p>
          <a:endParaRPr lang="en-US"/>
        </a:p>
      </dgm:t>
    </dgm:pt>
    <dgm:pt modelId="{936D4413-332D-4D74-A7D1-2B561D9071A1}" type="pres">
      <dgm:prSet presAssocID="{94D89B1E-CF31-4515-B2A0-6155F4F96C51}" presName="CompostProcess" presStyleCnt="0">
        <dgm:presLayoutVars>
          <dgm:dir/>
          <dgm:resizeHandles val="exact"/>
        </dgm:presLayoutVars>
      </dgm:prSet>
      <dgm:spPr/>
    </dgm:pt>
    <dgm:pt modelId="{A1C35A8C-547C-489F-8C42-3150272C3FDC}" type="pres">
      <dgm:prSet presAssocID="{94D89B1E-CF31-4515-B2A0-6155F4F96C51}" presName="arrow" presStyleLbl="bgShp" presStyleIdx="0" presStyleCnt="1"/>
      <dgm:spPr/>
    </dgm:pt>
    <dgm:pt modelId="{F8423E05-1966-44E9-9834-FD9D0976E96E}" type="pres">
      <dgm:prSet presAssocID="{94D89B1E-CF31-4515-B2A0-6155F4F96C51}" presName="linearProcess" presStyleCnt="0"/>
      <dgm:spPr/>
    </dgm:pt>
    <dgm:pt modelId="{73710A90-E0C5-4A23-AC89-A0F19857D32E}" type="pres">
      <dgm:prSet presAssocID="{D4D72FC9-FDA7-46AD-BA54-31F534225273}" presName="textNode" presStyleLbl="node1" presStyleIdx="0" presStyleCnt="5">
        <dgm:presLayoutVars>
          <dgm:bulletEnabled val="1"/>
        </dgm:presLayoutVars>
      </dgm:prSet>
      <dgm:spPr/>
    </dgm:pt>
    <dgm:pt modelId="{D595A20A-808D-4D4A-BB4B-151F517FE248}" type="pres">
      <dgm:prSet presAssocID="{64917F8A-D187-439D-895D-A5964EC04D56}" presName="sibTrans" presStyleCnt="0"/>
      <dgm:spPr/>
    </dgm:pt>
    <dgm:pt modelId="{A14674E2-34CA-434C-9752-9AA0D12AE52D}" type="pres">
      <dgm:prSet presAssocID="{E16ED2E5-D7DC-4CA7-955C-97FA2EE1EE94}" presName="textNode" presStyleLbl="node1" presStyleIdx="1" presStyleCnt="5">
        <dgm:presLayoutVars>
          <dgm:bulletEnabled val="1"/>
        </dgm:presLayoutVars>
      </dgm:prSet>
      <dgm:spPr/>
    </dgm:pt>
    <dgm:pt modelId="{5E13FDA4-AF46-49B8-8FF6-9BAB467FDF3F}" type="pres">
      <dgm:prSet presAssocID="{587AAD81-5CE4-4A95-9FF4-1783836BC4CE}" presName="sibTrans" presStyleCnt="0"/>
      <dgm:spPr/>
    </dgm:pt>
    <dgm:pt modelId="{BFA07B3B-DD6E-441A-8410-D00E11534D5A}" type="pres">
      <dgm:prSet presAssocID="{69306208-7DE5-46EC-AD0A-B7A96A3065E0}" presName="textNode" presStyleLbl="node1" presStyleIdx="2" presStyleCnt="5">
        <dgm:presLayoutVars>
          <dgm:bulletEnabled val="1"/>
        </dgm:presLayoutVars>
      </dgm:prSet>
      <dgm:spPr/>
    </dgm:pt>
    <dgm:pt modelId="{8F8C6685-F303-4593-811E-935965C86555}" type="pres">
      <dgm:prSet presAssocID="{D4FFBBE3-D3C7-4F4B-ABC2-765F2BABCED6}" presName="sibTrans" presStyleCnt="0"/>
      <dgm:spPr/>
    </dgm:pt>
    <dgm:pt modelId="{62B34EA6-0E18-4562-A7BC-3B1D1097D2BB}" type="pres">
      <dgm:prSet presAssocID="{47467AE3-AF3A-4EEC-990C-3573F1692DFA}" presName="textNode" presStyleLbl="node1" presStyleIdx="3" presStyleCnt="5">
        <dgm:presLayoutVars>
          <dgm:bulletEnabled val="1"/>
        </dgm:presLayoutVars>
      </dgm:prSet>
      <dgm:spPr/>
    </dgm:pt>
    <dgm:pt modelId="{BCF7E4DE-41FA-4516-BE87-A057B996E665}" type="pres">
      <dgm:prSet presAssocID="{100CB747-4729-476E-9E77-369147C3B410}" presName="sibTrans" presStyleCnt="0"/>
      <dgm:spPr/>
    </dgm:pt>
    <dgm:pt modelId="{F9EAE41F-DB83-4341-BC6A-9C1AE40CD3EC}" type="pres">
      <dgm:prSet presAssocID="{8141B521-6F06-4083-A153-F9DDD5C8F9B2}" presName="textNode" presStyleLbl="node1" presStyleIdx="4" presStyleCnt="5">
        <dgm:presLayoutVars>
          <dgm:bulletEnabled val="1"/>
        </dgm:presLayoutVars>
      </dgm:prSet>
      <dgm:spPr/>
    </dgm:pt>
  </dgm:ptLst>
  <dgm:cxnLst>
    <dgm:cxn modelId="{BD1BD700-7AD2-4384-A725-FD7305ECD64A}" srcId="{94D89B1E-CF31-4515-B2A0-6155F4F96C51}" destId="{69306208-7DE5-46EC-AD0A-B7A96A3065E0}" srcOrd="2" destOrd="0" parTransId="{FDABE073-EFBF-4DEB-8C18-BDD773B762E9}" sibTransId="{D4FFBBE3-D3C7-4F4B-ABC2-765F2BABCED6}"/>
    <dgm:cxn modelId="{08F65F0A-5F5A-4315-8817-7971A7A8EABF}" srcId="{94D89B1E-CF31-4515-B2A0-6155F4F96C51}" destId="{E16ED2E5-D7DC-4CA7-955C-97FA2EE1EE94}" srcOrd="1" destOrd="0" parTransId="{A768893A-4686-4DAE-877E-27B41E2AD184}" sibTransId="{587AAD81-5CE4-4A95-9FF4-1783836BC4CE}"/>
    <dgm:cxn modelId="{03E71533-B6BE-4AF9-A232-2402CB41D012}" srcId="{94D89B1E-CF31-4515-B2A0-6155F4F96C51}" destId="{47467AE3-AF3A-4EEC-990C-3573F1692DFA}" srcOrd="3" destOrd="0" parTransId="{8050E5E1-915B-4BB4-BD72-D4100EA108F9}" sibTransId="{100CB747-4729-476E-9E77-369147C3B410}"/>
    <dgm:cxn modelId="{C850CE37-CEA5-4561-A1E8-610F39367786}" type="presOf" srcId="{47467AE3-AF3A-4EEC-990C-3573F1692DFA}" destId="{62B34EA6-0E18-4562-A7BC-3B1D1097D2BB}" srcOrd="0" destOrd="0" presId="urn:microsoft.com/office/officeart/2005/8/layout/hProcess9"/>
    <dgm:cxn modelId="{2CDFC777-B868-463F-8195-6E8F72FCFE39}" srcId="{94D89B1E-CF31-4515-B2A0-6155F4F96C51}" destId="{8141B521-6F06-4083-A153-F9DDD5C8F9B2}" srcOrd="4" destOrd="0" parTransId="{B140CAB5-264B-4B38-95ED-2542F4D852B4}" sibTransId="{7C81A985-8D75-4864-A998-596A71D7E884}"/>
    <dgm:cxn modelId="{2F997082-999A-4C30-9E56-4CB930831CEF}" type="presOf" srcId="{69306208-7DE5-46EC-AD0A-B7A96A3065E0}" destId="{BFA07B3B-DD6E-441A-8410-D00E11534D5A}" srcOrd="0" destOrd="0" presId="urn:microsoft.com/office/officeart/2005/8/layout/hProcess9"/>
    <dgm:cxn modelId="{F22A6784-1B3F-440F-A970-746A9FDBF64F}" type="presOf" srcId="{8141B521-6F06-4083-A153-F9DDD5C8F9B2}" destId="{F9EAE41F-DB83-4341-BC6A-9C1AE40CD3EC}" srcOrd="0" destOrd="0" presId="urn:microsoft.com/office/officeart/2005/8/layout/hProcess9"/>
    <dgm:cxn modelId="{C69198A2-D333-4877-A705-44F829A8F7B0}" type="presOf" srcId="{E16ED2E5-D7DC-4CA7-955C-97FA2EE1EE94}" destId="{A14674E2-34CA-434C-9752-9AA0D12AE52D}" srcOrd="0" destOrd="0" presId="urn:microsoft.com/office/officeart/2005/8/layout/hProcess9"/>
    <dgm:cxn modelId="{19B327B4-9916-4701-97EC-DE8E9CEC3787}" type="presOf" srcId="{94D89B1E-CF31-4515-B2A0-6155F4F96C51}" destId="{936D4413-332D-4D74-A7D1-2B561D9071A1}" srcOrd="0" destOrd="0" presId="urn:microsoft.com/office/officeart/2005/8/layout/hProcess9"/>
    <dgm:cxn modelId="{3B48EFD7-BEBC-426B-8DFE-2512E29E68D3}" type="presOf" srcId="{D4D72FC9-FDA7-46AD-BA54-31F534225273}" destId="{73710A90-E0C5-4A23-AC89-A0F19857D32E}" srcOrd="0" destOrd="0" presId="urn:microsoft.com/office/officeart/2005/8/layout/hProcess9"/>
    <dgm:cxn modelId="{A1177BE8-713B-4D4F-8783-C77375383C05}" srcId="{94D89B1E-CF31-4515-B2A0-6155F4F96C51}" destId="{D4D72FC9-FDA7-46AD-BA54-31F534225273}" srcOrd="0" destOrd="0" parTransId="{92AF5452-47D1-4FF1-B75F-DB0EE317AB2C}" sibTransId="{64917F8A-D187-439D-895D-A5964EC04D56}"/>
    <dgm:cxn modelId="{CBB56BC1-CC9F-4122-88D1-66796072AB4A}" type="presParOf" srcId="{936D4413-332D-4D74-A7D1-2B561D9071A1}" destId="{A1C35A8C-547C-489F-8C42-3150272C3FDC}" srcOrd="0" destOrd="0" presId="urn:microsoft.com/office/officeart/2005/8/layout/hProcess9"/>
    <dgm:cxn modelId="{08078227-175D-46E7-A17A-25BCB279DC97}" type="presParOf" srcId="{936D4413-332D-4D74-A7D1-2B561D9071A1}" destId="{F8423E05-1966-44E9-9834-FD9D0976E96E}" srcOrd="1" destOrd="0" presId="urn:microsoft.com/office/officeart/2005/8/layout/hProcess9"/>
    <dgm:cxn modelId="{10A9DADF-14CE-4E3B-9200-8B2B9D88F975}" type="presParOf" srcId="{F8423E05-1966-44E9-9834-FD9D0976E96E}" destId="{73710A90-E0C5-4A23-AC89-A0F19857D32E}" srcOrd="0" destOrd="0" presId="urn:microsoft.com/office/officeart/2005/8/layout/hProcess9"/>
    <dgm:cxn modelId="{BB602321-F171-4940-9E84-49DCE4A8E06E}" type="presParOf" srcId="{F8423E05-1966-44E9-9834-FD9D0976E96E}" destId="{D595A20A-808D-4D4A-BB4B-151F517FE248}" srcOrd="1" destOrd="0" presId="urn:microsoft.com/office/officeart/2005/8/layout/hProcess9"/>
    <dgm:cxn modelId="{10CC97DE-D36B-48C0-947E-CF86DF56C693}" type="presParOf" srcId="{F8423E05-1966-44E9-9834-FD9D0976E96E}" destId="{A14674E2-34CA-434C-9752-9AA0D12AE52D}" srcOrd="2" destOrd="0" presId="urn:microsoft.com/office/officeart/2005/8/layout/hProcess9"/>
    <dgm:cxn modelId="{C1CB6B51-B5F5-4BF0-9437-50934DEC453C}" type="presParOf" srcId="{F8423E05-1966-44E9-9834-FD9D0976E96E}" destId="{5E13FDA4-AF46-49B8-8FF6-9BAB467FDF3F}" srcOrd="3" destOrd="0" presId="urn:microsoft.com/office/officeart/2005/8/layout/hProcess9"/>
    <dgm:cxn modelId="{3EA8A351-8FD2-4912-BC27-2F4E71723BDE}" type="presParOf" srcId="{F8423E05-1966-44E9-9834-FD9D0976E96E}" destId="{BFA07B3B-DD6E-441A-8410-D00E11534D5A}" srcOrd="4" destOrd="0" presId="urn:microsoft.com/office/officeart/2005/8/layout/hProcess9"/>
    <dgm:cxn modelId="{5A7AAC11-4E3F-4E06-AA66-5B8784017246}" type="presParOf" srcId="{F8423E05-1966-44E9-9834-FD9D0976E96E}" destId="{8F8C6685-F303-4593-811E-935965C86555}" srcOrd="5" destOrd="0" presId="urn:microsoft.com/office/officeart/2005/8/layout/hProcess9"/>
    <dgm:cxn modelId="{C63B0B7D-0068-45C5-8B4E-2262D5889C70}" type="presParOf" srcId="{F8423E05-1966-44E9-9834-FD9D0976E96E}" destId="{62B34EA6-0E18-4562-A7BC-3B1D1097D2BB}" srcOrd="6" destOrd="0" presId="urn:microsoft.com/office/officeart/2005/8/layout/hProcess9"/>
    <dgm:cxn modelId="{89C0EBE6-27D4-4924-89F4-54F350F46CED}" type="presParOf" srcId="{F8423E05-1966-44E9-9834-FD9D0976E96E}" destId="{BCF7E4DE-41FA-4516-BE87-A057B996E665}" srcOrd="7" destOrd="0" presId="urn:microsoft.com/office/officeart/2005/8/layout/hProcess9"/>
    <dgm:cxn modelId="{C583681E-46B6-4316-B8F9-DCDF0C151074}" type="presParOf" srcId="{F8423E05-1966-44E9-9834-FD9D0976E96E}" destId="{F9EAE41F-DB83-4341-BC6A-9C1AE40CD3EC}"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35A8C-547C-489F-8C42-3150272C3FDC}">
      <dsp:nvSpPr>
        <dsp:cNvPr id="0" name=""/>
        <dsp:cNvSpPr/>
      </dsp:nvSpPr>
      <dsp:spPr>
        <a:xfrm>
          <a:off x="840104" y="0"/>
          <a:ext cx="9521190" cy="26670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710A90-E0C5-4A23-AC89-A0F19857D32E}">
      <dsp:nvSpPr>
        <dsp:cNvPr id="0" name=""/>
        <dsp:cNvSpPr/>
      </dsp:nvSpPr>
      <dsp:spPr>
        <a:xfrm>
          <a:off x="3281" y="800099"/>
          <a:ext cx="1975559" cy="1066800"/>
        </a:xfrm>
        <a:prstGeom prst="roundRect">
          <a:avLst/>
        </a:prstGeom>
        <a:solidFill>
          <a:srgbClr val="9C877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US" sz="1600" kern="1200" dirty="0">
              <a:latin typeface="Montserrat" panose="00000500000000000000" pitchFamily="2" charset="0"/>
            </a:rPr>
            <a:t>Encuesta comunitaria n.º 1</a:t>
          </a:r>
        </a:p>
      </dsp:txBody>
      <dsp:txXfrm>
        <a:off x="55358" y="852176"/>
        <a:ext cx="1871405" cy="962646"/>
      </dsp:txXfrm>
    </dsp:sp>
    <dsp:sp modelId="{A14674E2-34CA-434C-9752-9AA0D12AE52D}">
      <dsp:nvSpPr>
        <dsp:cNvPr id="0" name=""/>
        <dsp:cNvSpPr/>
      </dsp:nvSpPr>
      <dsp:spPr>
        <a:xfrm>
          <a:off x="2308100" y="800099"/>
          <a:ext cx="1975559" cy="1066800"/>
        </a:xfrm>
        <a:prstGeom prst="roundRect">
          <a:avLst/>
        </a:prstGeom>
        <a:solidFill>
          <a:srgbClr val="9C877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US" sz="1600" kern="1200" dirty="0">
              <a:latin typeface="Montserrat" panose="00000500000000000000" pitchFamily="2" charset="0"/>
            </a:rPr>
            <a:t>Reunión del Comité Asesor Técnico</a:t>
          </a:r>
        </a:p>
      </dsp:txBody>
      <dsp:txXfrm>
        <a:off x="2360177" y="852176"/>
        <a:ext cx="1871405" cy="962646"/>
      </dsp:txXfrm>
    </dsp:sp>
    <dsp:sp modelId="{BFA07B3B-DD6E-441A-8410-D00E11534D5A}">
      <dsp:nvSpPr>
        <dsp:cNvPr id="0" name=""/>
        <dsp:cNvSpPr/>
      </dsp:nvSpPr>
      <dsp:spPr>
        <a:xfrm>
          <a:off x="4612920" y="800099"/>
          <a:ext cx="1975559" cy="1066800"/>
        </a:xfrm>
        <a:prstGeom prst="roundRect">
          <a:avLst/>
        </a:prstGeom>
        <a:solidFill>
          <a:srgbClr val="9C877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mj-lt"/>
            </a:rPr>
            <a:t>Reunión</a:t>
          </a:r>
          <a:r>
            <a:rPr lang="en-US" sz="1600" kern="1200" dirty="0">
              <a:latin typeface="+mj-lt"/>
            </a:rPr>
            <a:t> del </a:t>
          </a:r>
          <a:r>
            <a:rPr lang="es-ES" altLang="en-US" sz="1600" kern="1200" dirty="0">
              <a:latin typeface="+mj-lt"/>
            </a:rPr>
            <a:t>Comité Consultivo de la Comunidad</a:t>
          </a:r>
          <a:endParaRPr lang="es-US" sz="1600" kern="1200" dirty="0">
            <a:latin typeface="Montserrat" panose="00000500000000000000" pitchFamily="2" charset="0"/>
          </a:endParaRPr>
        </a:p>
      </dsp:txBody>
      <dsp:txXfrm>
        <a:off x="4664997" y="852176"/>
        <a:ext cx="1871405" cy="962646"/>
      </dsp:txXfrm>
    </dsp:sp>
    <dsp:sp modelId="{62B34EA6-0E18-4562-A7BC-3B1D1097D2BB}">
      <dsp:nvSpPr>
        <dsp:cNvPr id="0" name=""/>
        <dsp:cNvSpPr/>
      </dsp:nvSpPr>
      <dsp:spPr>
        <a:xfrm>
          <a:off x="6917739" y="800099"/>
          <a:ext cx="1975559" cy="1066800"/>
        </a:xfrm>
        <a:prstGeom prst="roundRect">
          <a:avLst/>
        </a:prstGeom>
        <a:solidFill>
          <a:srgbClr val="8E15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Montserrat" panose="00000500000000000000" pitchFamily="2" charset="0"/>
            </a:rPr>
            <a:t>Talleres, Reuniones, Encuesta en Línea, Participación de los </a:t>
          </a:r>
          <a:r>
            <a:rPr lang="es-US" sz="1400" kern="1200" dirty="0">
              <a:latin typeface="Montserrat" panose="00000500000000000000" pitchFamily="2" charset="0"/>
            </a:rPr>
            <a:t>jóvenes</a:t>
          </a:r>
        </a:p>
      </dsp:txBody>
      <dsp:txXfrm>
        <a:off x="6969816" y="852176"/>
        <a:ext cx="1871405" cy="962646"/>
      </dsp:txXfrm>
    </dsp:sp>
    <dsp:sp modelId="{F9EAE41F-DB83-4341-BC6A-9C1AE40CD3EC}">
      <dsp:nvSpPr>
        <dsp:cNvPr id="0" name=""/>
        <dsp:cNvSpPr/>
      </dsp:nvSpPr>
      <dsp:spPr>
        <a:xfrm>
          <a:off x="9222558" y="800099"/>
          <a:ext cx="1975559" cy="1066800"/>
        </a:xfrm>
        <a:prstGeom prst="roundRect">
          <a:avLst/>
        </a:prstGeom>
        <a:solidFill>
          <a:srgbClr val="9C877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US" sz="1600" kern="1200" dirty="0">
              <a:latin typeface="Montserrat" panose="00000500000000000000" pitchFamily="2" charset="0"/>
            </a:rPr>
            <a:t>Comisión de Planificación y Concejo Municipal </a:t>
          </a:r>
        </a:p>
      </dsp:txBody>
      <dsp:txXfrm>
        <a:off x="9274635" y="852176"/>
        <a:ext cx="1871405" cy="96264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3B10B4-9146-4C6F-99A5-F6A433E3DC30}"/>
              </a:ext>
            </a:extLst>
          </p:cNvPr>
          <p:cNvSpPr>
            <a:spLocks noGrp="1"/>
          </p:cNvSpPr>
          <p:nvPr>
            <p:ph type="hdr" sz="quarter"/>
          </p:nvPr>
        </p:nvSpPr>
        <p:spPr>
          <a:xfrm>
            <a:off x="1" y="1"/>
            <a:ext cx="3077387" cy="471826"/>
          </a:xfrm>
          <a:prstGeom prst="rect">
            <a:avLst/>
          </a:prstGeom>
        </p:spPr>
        <p:txBody>
          <a:bodyPr vert="horz" lIns="94228" tIns="47114" rIns="94228" bIns="47114" rtlCol="0"/>
          <a:lstStyle>
            <a:lvl1pPr algn="l">
              <a:defRPr sz="1200">
                <a:latin typeface="Times" pitchFamily="18" charset="0"/>
              </a:defRPr>
            </a:lvl1pPr>
          </a:lstStyle>
          <a:p>
            <a:pPr>
              <a:defRPr/>
            </a:pPr>
            <a:endParaRPr lang="en-US" dirty="0"/>
          </a:p>
        </p:txBody>
      </p:sp>
      <p:sp>
        <p:nvSpPr>
          <p:cNvPr id="3" name="Date Placeholder 2">
            <a:extLst>
              <a:ext uri="{FF2B5EF4-FFF2-40B4-BE49-F238E27FC236}">
                <a16:creationId xmlns:a16="http://schemas.microsoft.com/office/drawing/2014/main" id="{EDBAC7D3-5D01-4560-ACDA-00F33AC6FECB}"/>
              </a:ext>
            </a:extLst>
          </p:cNvPr>
          <p:cNvSpPr>
            <a:spLocks noGrp="1"/>
          </p:cNvSpPr>
          <p:nvPr>
            <p:ph type="dt" sz="quarter" idx="1"/>
          </p:nvPr>
        </p:nvSpPr>
        <p:spPr>
          <a:xfrm>
            <a:off x="4023327" y="1"/>
            <a:ext cx="3077387" cy="471826"/>
          </a:xfrm>
          <a:prstGeom prst="rect">
            <a:avLst/>
          </a:prstGeom>
        </p:spPr>
        <p:txBody>
          <a:bodyPr vert="horz" lIns="94228" tIns="47114" rIns="94228" bIns="47114" rtlCol="0"/>
          <a:lstStyle>
            <a:lvl1pPr algn="r">
              <a:defRPr sz="1200">
                <a:latin typeface="Times" pitchFamily="18" charset="0"/>
              </a:defRPr>
            </a:lvl1pPr>
          </a:lstStyle>
          <a:p>
            <a:pPr>
              <a:defRPr/>
            </a:pPr>
            <a:fld id="{ACD7CEED-5CBF-405D-BF96-4CA449C4DD0A}" type="datetimeFigureOut">
              <a:rPr lang="en-US"/>
              <a:pPr>
                <a:defRPr/>
              </a:pPr>
              <a:t>5/14/2021</a:t>
            </a:fld>
            <a:endParaRPr lang="en-US" dirty="0"/>
          </a:p>
        </p:txBody>
      </p:sp>
      <p:sp>
        <p:nvSpPr>
          <p:cNvPr id="4" name="Footer Placeholder 3">
            <a:extLst>
              <a:ext uri="{FF2B5EF4-FFF2-40B4-BE49-F238E27FC236}">
                <a16:creationId xmlns:a16="http://schemas.microsoft.com/office/drawing/2014/main" id="{798D4224-103D-48D9-AF23-A82B97DFE178}"/>
              </a:ext>
            </a:extLst>
          </p:cNvPr>
          <p:cNvSpPr>
            <a:spLocks noGrp="1"/>
          </p:cNvSpPr>
          <p:nvPr>
            <p:ph type="ftr" sz="quarter" idx="2"/>
          </p:nvPr>
        </p:nvSpPr>
        <p:spPr>
          <a:xfrm>
            <a:off x="1" y="8916650"/>
            <a:ext cx="3077387" cy="471825"/>
          </a:xfrm>
          <a:prstGeom prst="rect">
            <a:avLst/>
          </a:prstGeom>
        </p:spPr>
        <p:txBody>
          <a:bodyPr vert="horz" lIns="94228" tIns="47114" rIns="94228" bIns="47114" rtlCol="0" anchor="b"/>
          <a:lstStyle>
            <a:lvl1pPr algn="l">
              <a:defRPr sz="1200">
                <a:latin typeface="Times" pitchFamily="18" charset="0"/>
              </a:defRPr>
            </a:lvl1pPr>
          </a:lstStyle>
          <a:p>
            <a:pPr>
              <a:defRPr/>
            </a:pPr>
            <a:endParaRPr lang="en-US" dirty="0"/>
          </a:p>
        </p:txBody>
      </p:sp>
      <p:sp>
        <p:nvSpPr>
          <p:cNvPr id="5" name="Slide Number Placeholder 4">
            <a:extLst>
              <a:ext uri="{FF2B5EF4-FFF2-40B4-BE49-F238E27FC236}">
                <a16:creationId xmlns:a16="http://schemas.microsoft.com/office/drawing/2014/main" id="{3B4B5461-359D-4208-9825-714F61BCBA35}"/>
              </a:ext>
            </a:extLst>
          </p:cNvPr>
          <p:cNvSpPr>
            <a:spLocks noGrp="1"/>
          </p:cNvSpPr>
          <p:nvPr>
            <p:ph type="sldNum" sz="quarter" idx="3"/>
          </p:nvPr>
        </p:nvSpPr>
        <p:spPr>
          <a:xfrm>
            <a:off x="4023327" y="8916650"/>
            <a:ext cx="3077387" cy="471825"/>
          </a:xfrm>
          <a:prstGeom prst="rect">
            <a:avLst/>
          </a:prstGeom>
        </p:spPr>
        <p:txBody>
          <a:bodyPr vert="horz" wrap="square" lIns="94228" tIns="47114" rIns="94228" bIns="47114" numCol="1" anchor="b" anchorCtr="0" compatLnSpc="1">
            <a:prstTxWarp prst="textNoShape">
              <a:avLst/>
            </a:prstTxWarp>
          </a:bodyPr>
          <a:lstStyle>
            <a:lvl1pPr algn="r">
              <a:defRPr sz="1200"/>
            </a:lvl1pPr>
          </a:lstStyle>
          <a:p>
            <a:pPr>
              <a:defRPr/>
            </a:pPr>
            <a:fld id="{DB865279-F756-41E7-8994-400B046A6BEE}"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C43DEB-E8FB-4487-B7A4-CA59A7680608}"/>
              </a:ext>
            </a:extLst>
          </p:cNvPr>
          <p:cNvSpPr>
            <a:spLocks noGrp="1"/>
          </p:cNvSpPr>
          <p:nvPr>
            <p:ph type="hdr" sz="quarter"/>
          </p:nvPr>
        </p:nvSpPr>
        <p:spPr>
          <a:xfrm>
            <a:off x="1" y="1"/>
            <a:ext cx="3077387" cy="470110"/>
          </a:xfrm>
          <a:prstGeom prst="rect">
            <a:avLst/>
          </a:prstGeom>
        </p:spPr>
        <p:txBody>
          <a:bodyPr vert="horz" lIns="94228" tIns="47114" rIns="94228" bIns="47114" rtlCol="0"/>
          <a:lstStyle>
            <a:lvl1pPr algn="l">
              <a:defRPr sz="1200">
                <a:latin typeface="Times"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23FAEB48-C96A-433B-A528-8B74868F6825}"/>
              </a:ext>
            </a:extLst>
          </p:cNvPr>
          <p:cNvSpPr>
            <a:spLocks noGrp="1"/>
          </p:cNvSpPr>
          <p:nvPr>
            <p:ph type="dt" idx="1"/>
          </p:nvPr>
        </p:nvSpPr>
        <p:spPr>
          <a:xfrm>
            <a:off x="4023327" y="1"/>
            <a:ext cx="3077387" cy="470110"/>
          </a:xfrm>
          <a:prstGeom prst="rect">
            <a:avLst/>
          </a:prstGeom>
        </p:spPr>
        <p:txBody>
          <a:bodyPr vert="horz" wrap="square" lIns="94228" tIns="47114" rIns="94228" bIns="47114" numCol="1" anchor="t" anchorCtr="0" compatLnSpc="1">
            <a:prstTxWarp prst="textNoShape">
              <a:avLst/>
            </a:prstTxWarp>
          </a:bodyPr>
          <a:lstStyle>
            <a:lvl1pPr algn="r">
              <a:defRPr sz="1200">
                <a:latin typeface="Times" pitchFamily="18" charset="0"/>
              </a:defRPr>
            </a:lvl1pPr>
          </a:lstStyle>
          <a:p>
            <a:pPr>
              <a:defRPr/>
            </a:pPr>
            <a:fld id="{B831EBEE-F02D-4819-BF93-42014C8C812B}" type="datetimeFigureOut">
              <a:rPr lang="en-US" altLang="en-US"/>
              <a:pPr>
                <a:defRPr/>
              </a:pPr>
              <a:t>5/14/2021</a:t>
            </a:fld>
            <a:endParaRPr lang="en-US" altLang="en-US" dirty="0"/>
          </a:p>
        </p:txBody>
      </p:sp>
      <p:sp>
        <p:nvSpPr>
          <p:cNvPr id="4" name="Slide Image Placeholder 3">
            <a:extLst>
              <a:ext uri="{FF2B5EF4-FFF2-40B4-BE49-F238E27FC236}">
                <a16:creationId xmlns:a16="http://schemas.microsoft.com/office/drawing/2014/main" id="{95D4801A-02F6-429E-9B1F-DCCA81BC9DAD}"/>
              </a:ext>
            </a:extLst>
          </p:cNvPr>
          <p:cNvSpPr>
            <a:spLocks noGrp="1" noRot="1" noChangeAspect="1"/>
          </p:cNvSpPr>
          <p:nvPr>
            <p:ph type="sldImg" idx="2"/>
          </p:nvPr>
        </p:nvSpPr>
        <p:spPr>
          <a:xfrm>
            <a:off x="420688" y="703263"/>
            <a:ext cx="6261100" cy="3521075"/>
          </a:xfrm>
          <a:prstGeom prst="rect">
            <a:avLst/>
          </a:prstGeom>
          <a:noFill/>
          <a:ln w="12700">
            <a:solidFill>
              <a:prstClr val="black"/>
            </a:solidFill>
          </a:ln>
        </p:spPr>
        <p:txBody>
          <a:bodyPr vert="horz" lIns="94228" tIns="47114" rIns="94228" bIns="47114" rtlCol="0" anchor="ctr"/>
          <a:lstStyle/>
          <a:p>
            <a:pPr lvl="0"/>
            <a:endParaRPr lang="en-US" noProof="0" dirty="0"/>
          </a:p>
        </p:txBody>
      </p:sp>
      <p:sp>
        <p:nvSpPr>
          <p:cNvPr id="5" name="Notes Placeholder 4">
            <a:extLst>
              <a:ext uri="{FF2B5EF4-FFF2-40B4-BE49-F238E27FC236}">
                <a16:creationId xmlns:a16="http://schemas.microsoft.com/office/drawing/2014/main" id="{0E149730-9D9D-4F47-9495-A773A6AFDFD6}"/>
              </a:ext>
            </a:extLst>
          </p:cNvPr>
          <p:cNvSpPr>
            <a:spLocks noGrp="1"/>
          </p:cNvSpPr>
          <p:nvPr>
            <p:ph type="body" sz="quarter" idx="3"/>
          </p:nvPr>
        </p:nvSpPr>
        <p:spPr>
          <a:xfrm>
            <a:off x="709896" y="4459183"/>
            <a:ext cx="5682685" cy="4225843"/>
          </a:xfrm>
          <a:prstGeom prst="rect">
            <a:avLst/>
          </a:prstGeom>
        </p:spPr>
        <p:txBody>
          <a:bodyPr vert="horz" lIns="94228" tIns="47114" rIns="94228" bIns="47114"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B830EABE-CFF2-4239-8C3C-99EEBC2B1505}"/>
              </a:ext>
            </a:extLst>
          </p:cNvPr>
          <p:cNvSpPr>
            <a:spLocks noGrp="1"/>
          </p:cNvSpPr>
          <p:nvPr>
            <p:ph type="ftr" sz="quarter" idx="4"/>
          </p:nvPr>
        </p:nvSpPr>
        <p:spPr>
          <a:xfrm>
            <a:off x="1" y="8916650"/>
            <a:ext cx="3077387" cy="470110"/>
          </a:xfrm>
          <a:prstGeom prst="rect">
            <a:avLst/>
          </a:prstGeom>
        </p:spPr>
        <p:txBody>
          <a:bodyPr vert="horz" lIns="94228" tIns="47114" rIns="94228" bIns="47114" rtlCol="0" anchor="b"/>
          <a:lstStyle>
            <a:lvl1pPr algn="l">
              <a:defRPr sz="1200">
                <a:latin typeface="Times"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D7B2281A-185B-429B-9CCE-FB4C1B4072CD}"/>
              </a:ext>
            </a:extLst>
          </p:cNvPr>
          <p:cNvSpPr>
            <a:spLocks noGrp="1"/>
          </p:cNvSpPr>
          <p:nvPr>
            <p:ph type="sldNum" sz="quarter" idx="5"/>
          </p:nvPr>
        </p:nvSpPr>
        <p:spPr>
          <a:xfrm>
            <a:off x="4023327" y="8916650"/>
            <a:ext cx="3077387" cy="470110"/>
          </a:xfrm>
          <a:prstGeom prst="rect">
            <a:avLst/>
          </a:prstGeom>
        </p:spPr>
        <p:txBody>
          <a:bodyPr vert="horz" wrap="square" lIns="94228" tIns="47114" rIns="94228" bIns="47114" numCol="1" anchor="b" anchorCtr="0" compatLnSpc="1">
            <a:prstTxWarp prst="textNoShape">
              <a:avLst/>
            </a:prstTxWarp>
          </a:bodyPr>
          <a:lstStyle>
            <a:lvl1pPr algn="r">
              <a:defRPr sz="1200"/>
            </a:lvl1pPr>
          </a:lstStyle>
          <a:p>
            <a:pPr>
              <a:defRPr/>
            </a:pPr>
            <a:fld id="{A3CC865C-1539-4BD6-8D25-5E8BFAC8A09D}" type="slidenum">
              <a:rPr lang="en-US" altLang="en-US"/>
              <a:pPr>
                <a:defRPr/>
              </a:pPr>
              <a:t>‹#›</a:t>
            </a:fld>
            <a:endParaRPr lang="en-US" altLang="en-US" dirty="0"/>
          </a:p>
        </p:txBody>
      </p:sp>
    </p:spTree>
    <p:extLst>
      <p:ext uri="{BB962C8B-B14F-4D97-AF65-F5344CB8AC3E}">
        <p14:creationId xmlns:p14="http://schemas.microsoft.com/office/powerpoint/2010/main" val="320836295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charset="0"/>
        <a:cs typeface="MS PGothic" charset="0"/>
      </a:defRPr>
    </a:lvl1pPr>
    <a:lvl2pPr marL="457200"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charset="0"/>
        <a:cs typeface="MS PGothic" charset="0"/>
      </a:defRPr>
    </a:lvl2pPr>
    <a:lvl3pPr marL="914400"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charset="0"/>
        <a:cs typeface="MS PGothic" charset="0"/>
      </a:defRPr>
    </a:lvl3pPr>
    <a:lvl4pPr marL="1371600"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charset="0"/>
        <a:cs typeface="MS PGothic" charset="0"/>
      </a:defRPr>
    </a:lvl4pPr>
    <a:lvl5pPr marL="1828800"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charset="0"/>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511CA31E-A94B-4026-B4DE-34806D1D10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2EF2C66-1657-42F7-9B28-D1D356861AFE}"/>
              </a:ext>
            </a:extLst>
          </p:cNvPr>
          <p:cNvSpPr>
            <a:spLocks noGrp="1"/>
          </p:cNvSpPr>
          <p:nvPr>
            <p:ph type="body" idx="1"/>
          </p:nvPr>
        </p:nvSpPr>
        <p:spPr/>
        <p:txBody>
          <a:bodyPr/>
          <a:lstStyle/>
          <a:p>
            <a:pPr marL="499720" indent="-499720">
              <a:lnSpc>
                <a:spcPct val="150000"/>
              </a:lnSpc>
              <a:defRPr/>
            </a:pPr>
            <a:r>
              <a:rPr lang="en-US" dirty="0"/>
              <a:t>Transparency</a:t>
            </a:r>
          </a:p>
          <a:p>
            <a:pPr marL="499720" indent="-499720">
              <a:lnSpc>
                <a:spcPct val="150000"/>
              </a:lnSpc>
              <a:defRPr/>
            </a:pPr>
            <a:r>
              <a:rPr lang="en-US" dirty="0"/>
              <a:t>Equal Participation</a:t>
            </a:r>
          </a:p>
          <a:p>
            <a:pPr marL="499720" indent="-499720">
              <a:lnSpc>
                <a:spcPct val="150000"/>
              </a:lnSpc>
              <a:defRPr/>
            </a:pPr>
            <a:r>
              <a:rPr lang="en-US" dirty="0"/>
              <a:t>Inclusivity</a:t>
            </a:r>
          </a:p>
          <a:p>
            <a:pPr marL="499720" indent="-499720">
              <a:lnSpc>
                <a:spcPct val="150000"/>
              </a:lnSpc>
              <a:defRPr/>
            </a:pPr>
            <a:r>
              <a:rPr lang="en-US" dirty="0"/>
              <a:t>Respectful Engagement</a:t>
            </a:r>
          </a:p>
          <a:p>
            <a:pPr marL="499720" indent="-499720">
              <a:lnSpc>
                <a:spcPct val="150000"/>
              </a:lnSpc>
              <a:defRPr/>
            </a:pPr>
            <a:r>
              <a:rPr lang="en-US" dirty="0"/>
              <a:t>Facilitated Meetings</a:t>
            </a:r>
          </a:p>
          <a:p>
            <a:pPr marL="499720" indent="-499720">
              <a:lnSpc>
                <a:spcPct val="150000"/>
              </a:lnSpc>
              <a:defRPr/>
            </a:pPr>
            <a:r>
              <a:rPr lang="en-US" dirty="0"/>
              <a:t>Decision Making</a:t>
            </a:r>
          </a:p>
          <a:p>
            <a:pPr>
              <a:defRPr/>
            </a:pPr>
            <a:endParaRPr lang="en-US" dirty="0"/>
          </a:p>
        </p:txBody>
      </p:sp>
      <p:sp>
        <p:nvSpPr>
          <p:cNvPr id="11268" name="Slide Number Placeholder 3">
            <a:extLst>
              <a:ext uri="{FF2B5EF4-FFF2-40B4-BE49-F238E27FC236}">
                <a16:creationId xmlns:a16="http://schemas.microsoft.com/office/drawing/2014/main" id="{31003184-1F9F-4A9B-9B2C-6AB003E3CD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Times" panose="02020603050405020304" pitchFamily="18" charset="0"/>
                <a:ea typeface="MS PGothic" panose="020B0600070205080204" pitchFamily="34" charset="-128"/>
              </a:defRPr>
            </a:lvl1pPr>
            <a:lvl2pPr marL="812044" indent="-312325">
              <a:defRPr sz="2600">
                <a:solidFill>
                  <a:schemeClr val="tx1"/>
                </a:solidFill>
                <a:latin typeface="Times" panose="02020603050405020304" pitchFamily="18" charset="0"/>
                <a:ea typeface="MS PGothic" panose="020B0600070205080204" pitchFamily="34" charset="-128"/>
              </a:defRPr>
            </a:lvl2pPr>
            <a:lvl3pPr marL="1249299" indent="-249860">
              <a:defRPr sz="2600">
                <a:solidFill>
                  <a:schemeClr val="tx1"/>
                </a:solidFill>
                <a:latin typeface="Times" panose="02020603050405020304" pitchFamily="18" charset="0"/>
                <a:ea typeface="MS PGothic" panose="020B0600070205080204" pitchFamily="34" charset="-128"/>
              </a:defRPr>
            </a:lvl3pPr>
            <a:lvl4pPr marL="1749019" indent="-249860">
              <a:defRPr sz="2600">
                <a:solidFill>
                  <a:schemeClr val="tx1"/>
                </a:solidFill>
                <a:latin typeface="Times" panose="02020603050405020304" pitchFamily="18" charset="0"/>
                <a:ea typeface="MS PGothic" panose="020B0600070205080204" pitchFamily="34" charset="-128"/>
              </a:defRPr>
            </a:lvl4pPr>
            <a:lvl5pPr marL="2248738" indent="-249860">
              <a:defRPr sz="2600">
                <a:solidFill>
                  <a:schemeClr val="tx1"/>
                </a:solidFill>
                <a:latin typeface="Times" panose="02020603050405020304" pitchFamily="18" charset="0"/>
                <a:ea typeface="MS PGothic" panose="020B0600070205080204" pitchFamily="34" charset="-128"/>
              </a:defRPr>
            </a:lvl5pPr>
            <a:lvl6pPr marL="2748458"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6pPr>
            <a:lvl7pPr marL="324817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7pPr>
            <a:lvl8pPr marL="374789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8pPr>
            <a:lvl9pPr marL="424761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9pPr>
          </a:lstStyle>
          <a:p>
            <a:fld id="{811222F4-A507-41DF-8040-38B016F4E707}" type="slidenum">
              <a:rPr lang="en-US" altLang="en-US" sz="1200"/>
              <a:pPr/>
              <a:t>1</a:t>
            </a:fld>
            <a:endParaRPr lang="en-US" altLang="en-US" sz="1200" dirty="0"/>
          </a:p>
        </p:txBody>
      </p:sp>
    </p:spTree>
    <p:extLst>
      <p:ext uri="{BB962C8B-B14F-4D97-AF65-F5344CB8AC3E}">
        <p14:creationId xmlns:p14="http://schemas.microsoft.com/office/powerpoint/2010/main" val="931570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https://www.santarosaforward.com/</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13</a:t>
            </a:fld>
            <a:endParaRPr lang="en-US" altLang="en-US" dirty="0"/>
          </a:p>
        </p:txBody>
      </p:sp>
    </p:spTree>
    <p:extLst>
      <p:ext uri="{BB962C8B-B14F-4D97-AF65-F5344CB8AC3E}">
        <p14:creationId xmlns:p14="http://schemas.microsoft.com/office/powerpoint/2010/main" val="2678095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14</a:t>
            </a:fld>
            <a:endParaRPr lang="en-US" altLang="en-US" dirty="0"/>
          </a:p>
        </p:txBody>
      </p:sp>
    </p:spTree>
    <p:extLst>
      <p:ext uri="{BB962C8B-B14F-4D97-AF65-F5344CB8AC3E}">
        <p14:creationId xmlns:p14="http://schemas.microsoft.com/office/powerpoint/2010/main" val="3965529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15</a:t>
            </a:fld>
            <a:endParaRPr lang="en-US" altLang="en-US" dirty="0"/>
          </a:p>
        </p:txBody>
      </p:sp>
    </p:spTree>
    <p:extLst>
      <p:ext uri="{BB962C8B-B14F-4D97-AF65-F5344CB8AC3E}">
        <p14:creationId xmlns:p14="http://schemas.microsoft.com/office/powerpoint/2010/main" val="1044360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16</a:t>
            </a:fld>
            <a:endParaRPr lang="en-US" altLang="en-US" dirty="0"/>
          </a:p>
        </p:txBody>
      </p:sp>
    </p:spTree>
    <p:extLst>
      <p:ext uri="{BB962C8B-B14F-4D97-AF65-F5344CB8AC3E}">
        <p14:creationId xmlns:p14="http://schemas.microsoft.com/office/powerpoint/2010/main" val="1648898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19</a:t>
            </a:fld>
            <a:endParaRPr lang="en-US" altLang="en-US" dirty="0"/>
          </a:p>
        </p:txBody>
      </p:sp>
    </p:spTree>
    <p:extLst>
      <p:ext uri="{BB962C8B-B14F-4D97-AF65-F5344CB8AC3E}">
        <p14:creationId xmlns:p14="http://schemas.microsoft.com/office/powerpoint/2010/main" val="101772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20</a:t>
            </a:fld>
            <a:endParaRPr lang="en-US" altLang="en-US" dirty="0"/>
          </a:p>
        </p:txBody>
      </p:sp>
    </p:spTree>
    <p:extLst>
      <p:ext uri="{BB962C8B-B14F-4D97-AF65-F5344CB8AC3E}">
        <p14:creationId xmlns:p14="http://schemas.microsoft.com/office/powerpoint/2010/main" val="3066779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23</a:t>
            </a:fld>
            <a:endParaRPr lang="en-US" altLang="en-US" dirty="0"/>
          </a:p>
        </p:txBody>
      </p:sp>
    </p:spTree>
    <p:extLst>
      <p:ext uri="{BB962C8B-B14F-4D97-AF65-F5344CB8AC3E}">
        <p14:creationId xmlns:p14="http://schemas.microsoft.com/office/powerpoint/2010/main" val="2196342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24</a:t>
            </a:fld>
            <a:endParaRPr lang="en-US" altLang="en-US" dirty="0"/>
          </a:p>
        </p:txBody>
      </p:sp>
    </p:spTree>
    <p:extLst>
      <p:ext uri="{BB962C8B-B14F-4D97-AF65-F5344CB8AC3E}">
        <p14:creationId xmlns:p14="http://schemas.microsoft.com/office/powerpoint/2010/main" val="2002460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25</a:t>
            </a:fld>
            <a:endParaRPr lang="en-US" altLang="en-US" dirty="0"/>
          </a:p>
        </p:txBody>
      </p:sp>
    </p:spTree>
    <p:extLst>
      <p:ext uri="{BB962C8B-B14F-4D97-AF65-F5344CB8AC3E}">
        <p14:creationId xmlns:p14="http://schemas.microsoft.com/office/powerpoint/2010/main" val="1569153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questionnaire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26</a:t>
            </a:fld>
            <a:endParaRPr lang="en-US" altLang="en-US" dirty="0"/>
          </a:p>
        </p:txBody>
      </p:sp>
    </p:spTree>
    <p:extLst>
      <p:ext uri="{BB962C8B-B14F-4D97-AF65-F5344CB8AC3E}">
        <p14:creationId xmlns:p14="http://schemas.microsoft.com/office/powerpoint/2010/main" val="4239824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LOGISTICS LEAD</a:t>
            </a:r>
          </a:p>
          <a:p>
            <a:endParaRPr lang="en-US" dirty="0"/>
          </a:p>
          <a:p>
            <a:r>
              <a:rPr lang="en-US" dirty="0"/>
              <a:t>Welcome everyone. Before we begin the workshop, I would like to highlight some rules for this evening’s discussion. </a:t>
            </a:r>
          </a:p>
          <a:p>
            <a:endParaRPr lang="en-US" dirty="0"/>
          </a:p>
          <a:p>
            <a:r>
              <a:rPr lang="en-US" dirty="0"/>
              <a:t>[read slide]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2</a:t>
            </a:fld>
            <a:endParaRPr lang="en-US" altLang="en-US" dirty="0"/>
          </a:p>
        </p:txBody>
      </p:sp>
    </p:spTree>
    <p:extLst>
      <p:ext uri="{BB962C8B-B14F-4D97-AF65-F5344CB8AC3E}">
        <p14:creationId xmlns:p14="http://schemas.microsoft.com/office/powerpoint/2010/main" val="1894962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https://es.surveymonkey.com/r/5LTWZ93</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28</a:t>
            </a:fld>
            <a:endParaRPr lang="en-US" altLang="en-US" dirty="0"/>
          </a:p>
        </p:txBody>
      </p:sp>
    </p:spTree>
    <p:extLst>
      <p:ext uri="{BB962C8B-B14F-4D97-AF65-F5344CB8AC3E}">
        <p14:creationId xmlns:p14="http://schemas.microsoft.com/office/powerpoint/2010/main" val="731758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29</a:t>
            </a:fld>
            <a:endParaRPr lang="en-US" altLang="en-US" dirty="0"/>
          </a:p>
        </p:txBody>
      </p:sp>
    </p:spTree>
    <p:extLst>
      <p:ext uri="{BB962C8B-B14F-4D97-AF65-F5344CB8AC3E}">
        <p14:creationId xmlns:p14="http://schemas.microsoft.com/office/powerpoint/2010/main" val="1964676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30</a:t>
            </a:fld>
            <a:endParaRPr lang="en-US" altLang="en-US" dirty="0"/>
          </a:p>
        </p:txBody>
      </p:sp>
    </p:spTree>
    <p:extLst>
      <p:ext uri="{BB962C8B-B14F-4D97-AF65-F5344CB8AC3E}">
        <p14:creationId xmlns:p14="http://schemas.microsoft.com/office/powerpoint/2010/main" val="400838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31</a:t>
            </a:fld>
            <a:endParaRPr lang="en-US" altLang="en-US" dirty="0"/>
          </a:p>
        </p:txBody>
      </p:sp>
    </p:spTree>
    <p:extLst>
      <p:ext uri="{BB962C8B-B14F-4D97-AF65-F5344CB8AC3E}">
        <p14:creationId xmlns:p14="http://schemas.microsoft.com/office/powerpoint/2010/main" val="438215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32</a:t>
            </a:fld>
            <a:endParaRPr lang="en-US" altLang="en-US" dirty="0"/>
          </a:p>
        </p:txBody>
      </p:sp>
    </p:spTree>
    <p:extLst>
      <p:ext uri="{BB962C8B-B14F-4D97-AF65-F5344CB8AC3E}">
        <p14:creationId xmlns:p14="http://schemas.microsoft.com/office/powerpoint/2010/main" val="1363594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33</a:t>
            </a:fld>
            <a:endParaRPr lang="en-US" altLang="en-US" dirty="0"/>
          </a:p>
        </p:txBody>
      </p:sp>
    </p:spTree>
    <p:extLst>
      <p:ext uri="{BB962C8B-B14F-4D97-AF65-F5344CB8AC3E}">
        <p14:creationId xmlns:p14="http://schemas.microsoft.com/office/powerpoint/2010/main" val="1509128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35</a:t>
            </a:fld>
            <a:endParaRPr lang="en-US" altLang="en-US" dirty="0"/>
          </a:p>
        </p:txBody>
      </p:sp>
    </p:spTree>
    <p:extLst>
      <p:ext uri="{BB962C8B-B14F-4D97-AF65-F5344CB8AC3E}">
        <p14:creationId xmlns:p14="http://schemas.microsoft.com/office/powerpoint/2010/main" val="2573131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0CDA6A51-600C-49AD-B952-68FDFD98AC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707E52EA-D810-4C3C-8059-0E3342FD83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MS PGothic" panose="020B0600070205080204" pitchFamily="34" charset="-128"/>
            </a:endParaRPr>
          </a:p>
        </p:txBody>
      </p:sp>
      <p:sp>
        <p:nvSpPr>
          <p:cNvPr id="15364" name="Slide Number Placeholder 3">
            <a:extLst>
              <a:ext uri="{FF2B5EF4-FFF2-40B4-BE49-F238E27FC236}">
                <a16:creationId xmlns:a16="http://schemas.microsoft.com/office/drawing/2014/main" id="{7DF80DDE-AE10-4832-9A09-CD3C1FCD43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Times" panose="02020603050405020304" pitchFamily="18" charset="0"/>
                <a:ea typeface="MS PGothic" panose="020B0600070205080204" pitchFamily="34" charset="-128"/>
              </a:defRPr>
            </a:lvl1pPr>
            <a:lvl2pPr marL="812044" indent="-312325">
              <a:defRPr sz="2600">
                <a:solidFill>
                  <a:schemeClr val="tx1"/>
                </a:solidFill>
                <a:latin typeface="Times" panose="02020603050405020304" pitchFamily="18" charset="0"/>
                <a:ea typeface="MS PGothic" panose="020B0600070205080204" pitchFamily="34" charset="-128"/>
              </a:defRPr>
            </a:lvl2pPr>
            <a:lvl3pPr marL="1249299" indent="-249860">
              <a:defRPr sz="2600">
                <a:solidFill>
                  <a:schemeClr val="tx1"/>
                </a:solidFill>
                <a:latin typeface="Times" panose="02020603050405020304" pitchFamily="18" charset="0"/>
                <a:ea typeface="MS PGothic" panose="020B0600070205080204" pitchFamily="34" charset="-128"/>
              </a:defRPr>
            </a:lvl3pPr>
            <a:lvl4pPr marL="1749019" indent="-249860">
              <a:defRPr sz="2600">
                <a:solidFill>
                  <a:schemeClr val="tx1"/>
                </a:solidFill>
                <a:latin typeface="Times" panose="02020603050405020304" pitchFamily="18" charset="0"/>
                <a:ea typeface="MS PGothic" panose="020B0600070205080204" pitchFamily="34" charset="-128"/>
              </a:defRPr>
            </a:lvl4pPr>
            <a:lvl5pPr marL="2248738" indent="-249860">
              <a:defRPr sz="2600">
                <a:solidFill>
                  <a:schemeClr val="tx1"/>
                </a:solidFill>
                <a:latin typeface="Times" panose="02020603050405020304" pitchFamily="18" charset="0"/>
                <a:ea typeface="MS PGothic" panose="020B0600070205080204" pitchFamily="34" charset="-128"/>
              </a:defRPr>
            </a:lvl5pPr>
            <a:lvl6pPr marL="2748458"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6pPr>
            <a:lvl7pPr marL="324817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7pPr>
            <a:lvl8pPr marL="374789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8pPr>
            <a:lvl9pPr marL="424761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9pPr>
          </a:lstStyle>
          <a:p>
            <a:fld id="{CC0205AF-A903-4D11-9EAC-CF09DD60C352}" type="slidenum">
              <a:rPr lang="en-US" altLang="en-US" sz="1200"/>
              <a:pPr/>
              <a:t>4</a:t>
            </a:fld>
            <a:endParaRPr lang="en-US" altLang="en-US" sz="1200" dirty="0"/>
          </a:p>
        </p:txBody>
      </p:sp>
    </p:spTree>
    <p:extLst>
      <p:ext uri="{BB962C8B-B14F-4D97-AF65-F5344CB8AC3E}">
        <p14:creationId xmlns:p14="http://schemas.microsoft.com/office/powerpoint/2010/main" val="1161533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a:t>
            </a:r>
          </a:p>
        </p:txBody>
      </p:sp>
      <p:sp>
        <p:nvSpPr>
          <p:cNvPr id="4" name="Slide Number Placeholder 3"/>
          <p:cNvSpPr>
            <a:spLocks noGrp="1"/>
          </p:cNvSpPr>
          <p:nvPr>
            <p:ph type="sldNum" sz="quarter" idx="5"/>
          </p:nvPr>
        </p:nvSpPr>
        <p:spPr/>
        <p:txBody>
          <a:bodyPr/>
          <a:lstStyle/>
          <a:p>
            <a:pPr>
              <a:defRPr/>
            </a:pPr>
            <a:fld id="{A3CC865C-1539-4BD6-8D25-5E8BFAC8A09D}" type="slidenum">
              <a:rPr lang="en-US" altLang="en-US" smtClean="0"/>
              <a:pPr>
                <a:defRPr/>
              </a:pPr>
              <a:t>5</a:t>
            </a:fld>
            <a:endParaRPr lang="en-US" altLang="en-US" dirty="0"/>
          </a:p>
        </p:txBody>
      </p:sp>
    </p:spTree>
    <p:extLst>
      <p:ext uri="{BB962C8B-B14F-4D97-AF65-F5344CB8AC3E}">
        <p14:creationId xmlns:p14="http://schemas.microsoft.com/office/powerpoint/2010/main" val="3832510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9DB4AAAA-FF09-41C5-AEF2-5311D12F33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1CF7237-5A7E-4B6E-92FA-316A8B09CA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2000" dirty="0">
              <a:solidFill>
                <a:srgbClr val="000000"/>
              </a:solidFill>
              <a:latin typeface="Avenir LT Std 45 Book" panose="020B0502020203020204" pitchFamily="34" charset="0"/>
              <a:ea typeface="MS PGothic" panose="020B0600070205080204" pitchFamily="34" charset="-128"/>
            </a:endParaRPr>
          </a:p>
          <a:p>
            <a:r>
              <a:rPr lang="en-US" altLang="en-US" sz="2000" dirty="0">
                <a:solidFill>
                  <a:srgbClr val="000000"/>
                </a:solidFill>
                <a:latin typeface="Avenir LT Std 45 Book" panose="020B0502020203020204" pitchFamily="34" charset="0"/>
                <a:ea typeface="MS PGothic" panose="020B0600070205080204" pitchFamily="34" charset="-128"/>
              </a:rPr>
              <a:t> </a:t>
            </a:r>
          </a:p>
          <a:p>
            <a:r>
              <a:rPr lang="en-US" altLang="en-US" sz="2000" dirty="0">
                <a:solidFill>
                  <a:srgbClr val="000000"/>
                </a:solidFill>
                <a:latin typeface="Avenir LT Std 45 Book" panose="020B0502020203020204" pitchFamily="34" charset="0"/>
                <a:ea typeface="MS PGothic" panose="020B0600070205080204" pitchFamily="34" charset="-128"/>
              </a:rPr>
              <a:t>I. Welcome and Agenda Review……….6:00 PM </a:t>
            </a:r>
          </a:p>
          <a:p>
            <a:r>
              <a:rPr lang="en-US" altLang="en-US" sz="2000" dirty="0">
                <a:solidFill>
                  <a:srgbClr val="000000"/>
                </a:solidFill>
                <a:latin typeface="Avenir LT Std 45 Book" panose="020B0502020203020204" pitchFamily="34" charset="0"/>
                <a:ea typeface="MS PGothic" panose="020B0600070205080204" pitchFamily="34" charset="-128"/>
              </a:rPr>
              <a:t>II. Introductions……………………………......6:15 PM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City Staff and Consultant Team Members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Community Advisory Committee Members </a:t>
            </a:r>
          </a:p>
          <a:p>
            <a:r>
              <a:rPr lang="en-US" altLang="en-US" sz="2000" dirty="0">
                <a:solidFill>
                  <a:srgbClr val="000000"/>
                </a:solidFill>
                <a:latin typeface="Avenir LT Std 45 Book" panose="020B0502020203020204" pitchFamily="34" charset="0"/>
                <a:ea typeface="MS PGothic" panose="020B0600070205080204" pitchFamily="34" charset="-128"/>
              </a:rPr>
              <a:t>III. Community Advisory Committee Purpose and Roles…….………………….6:50 PM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Organizational Framework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Key Responsibilities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Brown Act Requirements </a:t>
            </a:r>
          </a:p>
          <a:p>
            <a:r>
              <a:rPr lang="en-US" altLang="en-US" sz="2000" dirty="0">
                <a:solidFill>
                  <a:srgbClr val="000000"/>
                </a:solidFill>
                <a:latin typeface="Avenir LT Std 45 Book" panose="020B0502020203020204" pitchFamily="34" charset="0"/>
                <a:ea typeface="MS PGothic" panose="020B0600070205080204" pitchFamily="34" charset="-128"/>
              </a:rPr>
              <a:t>IV. Santa Rosa Forward Project Overview and Key Themes……………7:20 PM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Project Overview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Purpose and Role of a General Plan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Community Involvement Strategy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Existing Conditions Key Findings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Initial Project Themes </a:t>
            </a:r>
          </a:p>
          <a:p>
            <a:r>
              <a:rPr lang="en-US" altLang="en-US" sz="2000" dirty="0">
                <a:solidFill>
                  <a:srgbClr val="000000"/>
                </a:solidFill>
                <a:latin typeface="Wingdings" panose="05000000000000000000" pitchFamily="2" charset="2"/>
                <a:ea typeface="MS PGothic" panose="020B0600070205080204" pitchFamily="34" charset="-128"/>
              </a:rPr>
              <a:t> </a:t>
            </a:r>
            <a:r>
              <a:rPr lang="en-US" altLang="en-US" sz="2000" dirty="0">
                <a:solidFill>
                  <a:srgbClr val="000000"/>
                </a:solidFill>
                <a:latin typeface="Avenir LT Std 45 Book" panose="020B0502020203020204" pitchFamily="34" charset="0"/>
                <a:ea typeface="MS PGothic" panose="020B0600070205080204" pitchFamily="34" charset="-128"/>
              </a:rPr>
              <a:t>Overall Project Schedule </a:t>
            </a:r>
          </a:p>
          <a:p>
            <a:r>
              <a:rPr lang="en-US" altLang="en-US" sz="2000" dirty="0">
                <a:solidFill>
                  <a:srgbClr val="000000"/>
                </a:solidFill>
                <a:latin typeface="Avenir LT Std 45 Book" panose="020B0502020203020204" pitchFamily="34" charset="0"/>
                <a:ea typeface="MS PGothic" panose="020B0600070205080204" pitchFamily="34" charset="-128"/>
              </a:rPr>
              <a:t>V. Public Comments………………..……….7:50 PM </a:t>
            </a:r>
          </a:p>
          <a:p>
            <a:r>
              <a:rPr lang="en-US" altLang="en-US" sz="2000" dirty="0">
                <a:solidFill>
                  <a:srgbClr val="000000"/>
                </a:solidFill>
                <a:latin typeface="Avenir LT Std 45 Book" panose="020B0502020203020204" pitchFamily="34" charset="0"/>
                <a:ea typeface="MS PGothic" panose="020B0600070205080204" pitchFamily="34" charset="-128"/>
              </a:rPr>
              <a:t>VI. Close………………….…………………….…8:00 PM </a:t>
            </a:r>
          </a:p>
          <a:p>
            <a:r>
              <a:rPr lang="en-US" altLang="en-US" sz="2000" dirty="0">
                <a:solidFill>
                  <a:srgbClr val="000000"/>
                </a:solidFill>
                <a:latin typeface="Avenir LT Std 45 Book" panose="020B0502020203020204" pitchFamily="34" charset="0"/>
                <a:ea typeface="MS PGothic" panose="020B0600070205080204" pitchFamily="34" charset="-128"/>
              </a:rPr>
              <a:t>	</a:t>
            </a:r>
          </a:p>
          <a:p>
            <a:endParaRPr lang="en-US" altLang="en-US" dirty="0">
              <a:ea typeface="MS PGothic" panose="020B0600070205080204" pitchFamily="34" charset="-128"/>
            </a:endParaRPr>
          </a:p>
        </p:txBody>
      </p:sp>
      <p:sp>
        <p:nvSpPr>
          <p:cNvPr id="18436" name="Slide Number Placeholder 3">
            <a:extLst>
              <a:ext uri="{FF2B5EF4-FFF2-40B4-BE49-F238E27FC236}">
                <a16:creationId xmlns:a16="http://schemas.microsoft.com/office/drawing/2014/main" id="{374D699D-C94D-4B96-8178-2187B5FC2A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Times" panose="02020603050405020304" pitchFamily="18" charset="0"/>
                <a:ea typeface="MS PGothic" panose="020B0600070205080204" pitchFamily="34" charset="-128"/>
              </a:defRPr>
            </a:lvl1pPr>
            <a:lvl2pPr marL="812044" indent="-312325">
              <a:defRPr sz="2600">
                <a:solidFill>
                  <a:schemeClr val="tx1"/>
                </a:solidFill>
                <a:latin typeface="Times" panose="02020603050405020304" pitchFamily="18" charset="0"/>
                <a:ea typeface="MS PGothic" panose="020B0600070205080204" pitchFamily="34" charset="-128"/>
              </a:defRPr>
            </a:lvl2pPr>
            <a:lvl3pPr marL="1249299" indent="-249860">
              <a:defRPr sz="2600">
                <a:solidFill>
                  <a:schemeClr val="tx1"/>
                </a:solidFill>
                <a:latin typeface="Times" panose="02020603050405020304" pitchFamily="18" charset="0"/>
                <a:ea typeface="MS PGothic" panose="020B0600070205080204" pitchFamily="34" charset="-128"/>
              </a:defRPr>
            </a:lvl3pPr>
            <a:lvl4pPr marL="1749019" indent="-249860">
              <a:defRPr sz="2600">
                <a:solidFill>
                  <a:schemeClr val="tx1"/>
                </a:solidFill>
                <a:latin typeface="Times" panose="02020603050405020304" pitchFamily="18" charset="0"/>
                <a:ea typeface="MS PGothic" panose="020B0600070205080204" pitchFamily="34" charset="-128"/>
              </a:defRPr>
            </a:lvl4pPr>
            <a:lvl5pPr marL="2248738" indent="-249860">
              <a:defRPr sz="2600">
                <a:solidFill>
                  <a:schemeClr val="tx1"/>
                </a:solidFill>
                <a:latin typeface="Times" panose="02020603050405020304" pitchFamily="18" charset="0"/>
                <a:ea typeface="MS PGothic" panose="020B0600070205080204" pitchFamily="34" charset="-128"/>
              </a:defRPr>
            </a:lvl5pPr>
            <a:lvl6pPr marL="2748458"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6pPr>
            <a:lvl7pPr marL="324817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7pPr>
            <a:lvl8pPr marL="374789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8pPr>
            <a:lvl9pPr marL="424761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9pPr>
          </a:lstStyle>
          <a:p>
            <a:fld id="{4FFFECA1-E5C5-42C3-A1E8-6BE5937583DF}" type="slidenum">
              <a:rPr lang="en-US" altLang="en-US" sz="1200"/>
              <a:pPr/>
              <a:t>7</a:t>
            </a:fld>
            <a:endParaRPr lang="en-US" altLang="en-US" sz="1200" dirty="0"/>
          </a:p>
        </p:txBody>
      </p:sp>
    </p:spTree>
    <p:extLst>
      <p:ext uri="{BB962C8B-B14F-4D97-AF65-F5344CB8AC3E}">
        <p14:creationId xmlns:p14="http://schemas.microsoft.com/office/powerpoint/2010/main" val="3689977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300">
                <a:latin typeface="Century Gothic" panose="020B0502020202020204" pitchFamily="34" charset="0"/>
                <a:ea typeface="MS PGothic" panose="020B0600070205080204" pitchFamily="34" charset="-128"/>
              </a:rPr>
              <a:t>It is a long-term plan for development of the community</a:t>
            </a:r>
          </a:p>
          <a:p>
            <a:pPr lvl="1"/>
            <a:r>
              <a:rPr lang="en-US" altLang="en-US" sz="2300">
                <a:ea typeface="MS PGothic" panose="020B0600070205080204" pitchFamily="34" charset="-128"/>
              </a:rPr>
              <a:t>It has to address a minimum set of topics, such as land use, transportation, and housing</a:t>
            </a:r>
          </a:p>
          <a:p>
            <a:pPr lvl="1"/>
            <a:r>
              <a:rPr lang="en-US" altLang="en-US" sz="2300">
                <a:ea typeface="MS PGothic" panose="020B0600070205080204" pitchFamily="34" charset="-128"/>
              </a:rPr>
              <a:t>It has to be internally consistent</a:t>
            </a:r>
          </a:p>
          <a:p>
            <a:pPr lvl="1"/>
            <a:r>
              <a:rPr lang="en-US" altLang="en-US" sz="2300">
                <a:ea typeface="MS PGothic" panose="020B0600070205080204" pitchFamily="34" charset="-128"/>
              </a:rPr>
              <a:t>It is legally enforceable by virtue of numerous consistency requirements</a:t>
            </a:r>
          </a:p>
          <a:p>
            <a:endParaRPr lang="en-US" altLang="en-US">
              <a:ea typeface="MS PGothic" panose="020B0600070205080204" pitchFamily="34" charset="-128"/>
            </a:endParaRPr>
          </a:p>
          <a:p>
            <a:r>
              <a:rPr lang="en-US" altLang="en-US">
                <a:latin typeface="Century Gothic" panose="020B0502020202020204" pitchFamily="34" charset="0"/>
                <a:ea typeface="MS PGothic" panose="020B0600070205080204" pitchFamily="34" charset="-128"/>
              </a:rPr>
              <a:t>Over the years the Legislature has linked many new mandates directly and indirectly to the general plan</a:t>
            </a:r>
          </a:p>
          <a:p>
            <a:endParaRPr lang="en-US" altLang="en-US">
              <a:ea typeface="MS PGothic" panose="020B0600070205080204" pitchFamily="34" charset="-128"/>
            </a:endParaRPr>
          </a:p>
        </p:txBody>
      </p:sp>
    </p:spTree>
    <p:extLst>
      <p:ext uri="{BB962C8B-B14F-4D97-AF65-F5344CB8AC3E}">
        <p14:creationId xmlns:p14="http://schemas.microsoft.com/office/powerpoint/2010/main" val="2602474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EE66A4F4-63A1-416A-AD8F-1BA6231D07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6FF6C69B-9613-4C33-8C83-3C7211D0A5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MS PGothic" panose="020B0600070205080204" pitchFamily="34" charset="-128"/>
            </a:endParaRPr>
          </a:p>
        </p:txBody>
      </p:sp>
      <p:sp>
        <p:nvSpPr>
          <p:cNvPr id="12292" name="Slide Number Placeholder 3">
            <a:extLst>
              <a:ext uri="{FF2B5EF4-FFF2-40B4-BE49-F238E27FC236}">
                <a16:creationId xmlns:a16="http://schemas.microsoft.com/office/drawing/2014/main" id="{29CEC7CB-3B37-4593-AD11-FBDD5D31DF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00088" indent="-268288">
              <a:defRPr sz="2400">
                <a:solidFill>
                  <a:schemeClr val="tx1"/>
                </a:solidFill>
                <a:latin typeface="Times" panose="02020603050405020304" pitchFamily="18" charset="0"/>
                <a:ea typeface="MS PGothic" panose="020B0600070205080204" pitchFamily="34" charset="-128"/>
              </a:defRPr>
            </a:lvl2pPr>
            <a:lvl3pPr marL="1076325" indent="-214313">
              <a:defRPr sz="2400">
                <a:solidFill>
                  <a:schemeClr val="tx1"/>
                </a:solidFill>
                <a:latin typeface="Times" panose="02020603050405020304" pitchFamily="18" charset="0"/>
                <a:ea typeface="MS PGothic" panose="020B0600070205080204" pitchFamily="34" charset="-128"/>
              </a:defRPr>
            </a:lvl3pPr>
            <a:lvl4pPr marL="1508125" indent="-214313">
              <a:defRPr sz="2400">
                <a:solidFill>
                  <a:schemeClr val="tx1"/>
                </a:solidFill>
                <a:latin typeface="Times" panose="02020603050405020304" pitchFamily="18" charset="0"/>
                <a:ea typeface="MS PGothic" panose="020B0600070205080204" pitchFamily="34" charset="-128"/>
              </a:defRPr>
            </a:lvl4pPr>
            <a:lvl5pPr marL="1938338" indent="-214313">
              <a:defRPr sz="2400">
                <a:solidFill>
                  <a:schemeClr val="tx1"/>
                </a:solidFill>
                <a:latin typeface="Times" panose="02020603050405020304" pitchFamily="18" charset="0"/>
                <a:ea typeface="MS PGothic" panose="020B0600070205080204" pitchFamily="34" charset="-128"/>
              </a:defRPr>
            </a:lvl5pPr>
            <a:lvl6pPr marL="2395538" indent="-214313"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852738" indent="-214313"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309938" indent="-214313"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767138" indent="-214313"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BDE03E07-D342-41B2-8EED-E0B97BA9AF56}" type="slidenum">
              <a:rPr lang="en-US" altLang="en-US" sz="1100" smtClean="0"/>
              <a:pPr/>
              <a:t>10</a:t>
            </a:fld>
            <a:endParaRPr lang="en-US" altLang="en-US" sz="11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300">
                <a:latin typeface="Century Gothic" panose="020B0502020202020204" pitchFamily="34" charset="0"/>
                <a:ea typeface="MS PGothic" panose="020B0600070205080204" pitchFamily="34" charset="-128"/>
              </a:rPr>
              <a:t>It is a long-term plan for development of the community</a:t>
            </a:r>
          </a:p>
          <a:p>
            <a:pPr lvl="1"/>
            <a:r>
              <a:rPr lang="en-US" altLang="en-US" sz="2300">
                <a:ea typeface="MS PGothic" panose="020B0600070205080204" pitchFamily="34" charset="-128"/>
              </a:rPr>
              <a:t>It has to address a minimum set of topics, such as land use, transportation, and housing</a:t>
            </a:r>
          </a:p>
          <a:p>
            <a:pPr lvl="1"/>
            <a:r>
              <a:rPr lang="en-US" altLang="en-US" sz="2300">
                <a:ea typeface="MS PGothic" panose="020B0600070205080204" pitchFamily="34" charset="-128"/>
              </a:rPr>
              <a:t>It has to be internally consistent</a:t>
            </a:r>
          </a:p>
          <a:p>
            <a:pPr lvl="1"/>
            <a:r>
              <a:rPr lang="en-US" altLang="en-US" sz="2300">
                <a:ea typeface="MS PGothic" panose="020B0600070205080204" pitchFamily="34" charset="-128"/>
              </a:rPr>
              <a:t>It is legally enforceable by virtue of numerous consistency requirements</a:t>
            </a:r>
          </a:p>
          <a:p>
            <a:endParaRPr lang="en-US" altLang="en-US">
              <a:ea typeface="MS PGothic" panose="020B0600070205080204" pitchFamily="34" charset="-128"/>
            </a:endParaRPr>
          </a:p>
          <a:p>
            <a:r>
              <a:rPr lang="en-US" altLang="en-US">
                <a:latin typeface="Century Gothic" panose="020B0502020202020204" pitchFamily="34" charset="0"/>
                <a:ea typeface="MS PGothic" panose="020B0600070205080204" pitchFamily="34" charset="-128"/>
              </a:rPr>
              <a:t>Over the years the Legislature has linked many new mandates directly and indirectly to the general plan</a:t>
            </a:r>
          </a:p>
          <a:p>
            <a:endParaRPr lang="en-US" altLang="en-US">
              <a:ea typeface="MS PGothic" panose="020B0600070205080204" pitchFamily="34" charset="-128"/>
            </a:endParaRPr>
          </a:p>
        </p:txBody>
      </p:sp>
    </p:spTree>
    <p:extLst>
      <p:ext uri="{BB962C8B-B14F-4D97-AF65-F5344CB8AC3E}">
        <p14:creationId xmlns:p14="http://schemas.microsoft.com/office/powerpoint/2010/main" val="1601934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C631C134-0A0C-4028-8DA1-53AF47246D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ACE763F5-5316-4138-B4BE-85E5C0D2C0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MS PGothic" panose="020B0600070205080204" pitchFamily="34" charset="-128"/>
            </a:endParaRPr>
          </a:p>
        </p:txBody>
      </p:sp>
      <p:sp>
        <p:nvSpPr>
          <p:cNvPr id="62468" name="Slide Number Placeholder 3">
            <a:extLst>
              <a:ext uri="{FF2B5EF4-FFF2-40B4-BE49-F238E27FC236}">
                <a16:creationId xmlns:a16="http://schemas.microsoft.com/office/drawing/2014/main" id="{7B0CD5D8-8F21-4CE2-B707-472E7385FF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Times" panose="02020603050405020304" pitchFamily="18" charset="0"/>
                <a:ea typeface="MS PGothic" panose="020B0600070205080204" pitchFamily="34" charset="-128"/>
              </a:defRPr>
            </a:lvl1pPr>
            <a:lvl2pPr marL="812044" indent="-312325">
              <a:defRPr sz="2600">
                <a:solidFill>
                  <a:schemeClr val="tx1"/>
                </a:solidFill>
                <a:latin typeface="Times" panose="02020603050405020304" pitchFamily="18" charset="0"/>
                <a:ea typeface="MS PGothic" panose="020B0600070205080204" pitchFamily="34" charset="-128"/>
              </a:defRPr>
            </a:lvl2pPr>
            <a:lvl3pPr marL="1249299" indent="-249860">
              <a:defRPr sz="2600">
                <a:solidFill>
                  <a:schemeClr val="tx1"/>
                </a:solidFill>
                <a:latin typeface="Times" panose="02020603050405020304" pitchFamily="18" charset="0"/>
                <a:ea typeface="MS PGothic" panose="020B0600070205080204" pitchFamily="34" charset="-128"/>
              </a:defRPr>
            </a:lvl3pPr>
            <a:lvl4pPr marL="1749019" indent="-249860">
              <a:defRPr sz="2600">
                <a:solidFill>
                  <a:schemeClr val="tx1"/>
                </a:solidFill>
                <a:latin typeface="Times" panose="02020603050405020304" pitchFamily="18" charset="0"/>
                <a:ea typeface="MS PGothic" panose="020B0600070205080204" pitchFamily="34" charset="-128"/>
              </a:defRPr>
            </a:lvl4pPr>
            <a:lvl5pPr marL="2248738" indent="-249860">
              <a:defRPr sz="2600">
                <a:solidFill>
                  <a:schemeClr val="tx1"/>
                </a:solidFill>
                <a:latin typeface="Times" panose="02020603050405020304" pitchFamily="18" charset="0"/>
                <a:ea typeface="MS PGothic" panose="020B0600070205080204" pitchFamily="34" charset="-128"/>
              </a:defRPr>
            </a:lvl5pPr>
            <a:lvl6pPr marL="2748458"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6pPr>
            <a:lvl7pPr marL="324817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7pPr>
            <a:lvl8pPr marL="374789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8pPr>
            <a:lvl9pPr marL="4247617" indent="-249860" eaLnBrk="0" fontAlgn="base" hangingPunct="0">
              <a:spcBef>
                <a:spcPct val="0"/>
              </a:spcBef>
              <a:spcAft>
                <a:spcPct val="0"/>
              </a:spcAft>
              <a:defRPr sz="2600">
                <a:solidFill>
                  <a:schemeClr val="tx1"/>
                </a:solidFill>
                <a:latin typeface="Times" panose="02020603050405020304" pitchFamily="18" charset="0"/>
                <a:ea typeface="MS PGothic" panose="020B0600070205080204" pitchFamily="34" charset="-128"/>
              </a:defRPr>
            </a:lvl9pPr>
          </a:lstStyle>
          <a:p>
            <a:fld id="{01A5F8DD-9A8D-469D-A95F-50D450EC6C53}" type="slidenum">
              <a:rPr lang="en-US" altLang="en-US" sz="1200"/>
              <a:pPr/>
              <a:t>12</a:t>
            </a:fld>
            <a:endParaRPr lang="en-US" altLang="en-US" sz="1200" dirty="0"/>
          </a:p>
        </p:txBody>
      </p:sp>
    </p:spTree>
    <p:extLst>
      <p:ext uri="{BB962C8B-B14F-4D97-AF65-F5344CB8AC3E}">
        <p14:creationId xmlns:p14="http://schemas.microsoft.com/office/powerpoint/2010/main" val="1955336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7"/>
          <p:cNvSpPr>
            <a:spLocks noGrp="1"/>
          </p:cNvSpPr>
          <p:nvPr>
            <p:ph type="title"/>
          </p:nvPr>
        </p:nvSpPr>
        <p:spPr>
          <a:xfrm>
            <a:off x="838200" y="2766218"/>
            <a:ext cx="10515600" cy="1325563"/>
          </a:xfrm>
        </p:spPr>
        <p:txBody>
          <a:bodyPr/>
          <a:lstStyle>
            <a:lvl1pPr>
              <a:defRPr sz="4400"/>
            </a:lvl1pPr>
          </a:lstStyle>
          <a:p>
            <a:endParaRPr lang="en-US" altLang="en-US" dirty="0"/>
          </a:p>
        </p:txBody>
      </p:sp>
    </p:spTree>
    <p:extLst>
      <p:ext uri="{BB962C8B-B14F-4D97-AF65-F5344CB8AC3E}">
        <p14:creationId xmlns:p14="http://schemas.microsoft.com/office/powerpoint/2010/main" val="139460964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2021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3">
            <a:extLst>
              <a:ext uri="{FF2B5EF4-FFF2-40B4-BE49-F238E27FC236}">
                <a16:creationId xmlns:a16="http://schemas.microsoft.com/office/drawing/2014/main" id="{78DC4738-AB56-47DA-9A2E-661516BE025C}"/>
              </a:ext>
            </a:extLst>
          </p:cNvPr>
          <p:cNvSpPr>
            <a:spLocks noGrp="1"/>
          </p:cNvSpPr>
          <p:nvPr>
            <p:ph type="ftr" sz="quarter" idx="10"/>
          </p:nvPr>
        </p:nvSpPr>
        <p:spPr>
          <a:xfrm>
            <a:off x="4056743" y="7304087"/>
            <a:ext cx="4114800" cy="365125"/>
          </a:xfrm>
          <a:prstGeom prst="rect">
            <a:avLst/>
          </a:prstGeom>
        </p:spPr>
        <p:txBody>
          <a:bodyPr/>
          <a:lstStyle>
            <a:lvl1pPr>
              <a:defRPr/>
            </a:lvl1pPr>
          </a:lstStyle>
          <a:p>
            <a:pPr>
              <a:defRPr/>
            </a:pPr>
            <a:endParaRPr lang="en-US" dirty="0"/>
          </a:p>
        </p:txBody>
      </p:sp>
      <p:sp>
        <p:nvSpPr>
          <p:cNvPr id="4" name="Slide Number Placeholder 4">
            <a:extLst>
              <a:ext uri="{FF2B5EF4-FFF2-40B4-BE49-F238E27FC236}">
                <a16:creationId xmlns:a16="http://schemas.microsoft.com/office/drawing/2014/main" id="{F6AA64EA-26FD-4139-875E-3547F709E714}"/>
              </a:ext>
            </a:extLst>
          </p:cNvPr>
          <p:cNvSpPr>
            <a:spLocks noGrp="1"/>
          </p:cNvSpPr>
          <p:nvPr>
            <p:ph type="sldNum" sz="quarter" idx="11"/>
          </p:nvPr>
        </p:nvSpPr>
        <p:spPr>
          <a:xfrm>
            <a:off x="9238343" y="7400925"/>
            <a:ext cx="2743200" cy="365125"/>
          </a:xfrm>
          <a:prstGeom prst="rect">
            <a:avLst/>
          </a:prstGeom>
        </p:spPr>
        <p:txBody>
          <a:bodyPr/>
          <a:lstStyle>
            <a:lvl1pPr>
              <a:defRPr/>
            </a:lvl1pPr>
          </a:lstStyle>
          <a:p>
            <a:pPr>
              <a:defRPr/>
            </a:pPr>
            <a:fld id="{002DDE7B-9206-468D-9BD4-17CCA978A69A}" type="slidenum">
              <a:rPr lang="en-US"/>
              <a:pPr>
                <a:defRPr/>
              </a:pPr>
              <a:t>‹#›</a:t>
            </a:fld>
            <a:endParaRPr lang="en-US" dirty="0"/>
          </a:p>
        </p:txBody>
      </p:sp>
    </p:spTree>
    <p:extLst>
      <p:ext uri="{BB962C8B-B14F-4D97-AF65-F5344CB8AC3E}">
        <p14:creationId xmlns:p14="http://schemas.microsoft.com/office/powerpoint/2010/main" val="101912636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8244F4-4987-4A02-934C-1A8144266DB0}"/>
              </a:ext>
            </a:extLst>
          </p:cNvPr>
          <p:cNvSpPr/>
          <p:nvPr userDrawn="1"/>
        </p:nvSpPr>
        <p:spPr>
          <a:xfrm>
            <a:off x="0" y="0"/>
            <a:ext cx="12192000" cy="6858000"/>
          </a:xfrm>
          <a:prstGeom prst="rect">
            <a:avLst/>
          </a:prstGeom>
          <a:solidFill>
            <a:srgbClr val="8E153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400" dirty="0">
              <a:latin typeface="Avenir LT Std 35 Light" panose="020B0402020203020204" pitchFamily="34" charset="0"/>
            </a:endParaRPr>
          </a:p>
        </p:txBody>
      </p:sp>
      <p:sp>
        <p:nvSpPr>
          <p:cNvPr id="2" name="Title 1"/>
          <p:cNvSpPr>
            <a:spLocks noGrp="1"/>
          </p:cNvSpPr>
          <p:nvPr>
            <p:ph type="title" hasCustomPrompt="1"/>
          </p:nvPr>
        </p:nvSpPr>
        <p:spPr>
          <a:xfrm>
            <a:off x="838200" y="2766218"/>
            <a:ext cx="10515600" cy="1325563"/>
          </a:xfrm>
        </p:spPr>
        <p:txBody>
          <a:bodyPr/>
          <a:lstStyle>
            <a:lvl1pPr>
              <a:defRPr>
                <a:solidFill>
                  <a:schemeClr val="bg1"/>
                </a:solidFill>
              </a:defRPr>
            </a:lvl1pPr>
          </a:lstStyle>
          <a:p>
            <a:r>
              <a:rPr lang="en-US" dirty="0"/>
              <a:t>CLICK TO EDIT MASTER TITLE STYLE</a:t>
            </a:r>
          </a:p>
        </p:txBody>
      </p:sp>
      <p:sp>
        <p:nvSpPr>
          <p:cNvPr id="4" name="Footer Placeholder 2">
            <a:extLst>
              <a:ext uri="{FF2B5EF4-FFF2-40B4-BE49-F238E27FC236}">
                <a16:creationId xmlns:a16="http://schemas.microsoft.com/office/drawing/2014/main" id="{1289A0C3-36DF-497D-8561-F1553F5E54D8}"/>
              </a:ext>
            </a:extLst>
          </p:cNvPr>
          <p:cNvSpPr>
            <a:spLocks noGrp="1"/>
          </p:cNvSpPr>
          <p:nvPr>
            <p:ph type="ftr" sz="quarter" idx="10"/>
          </p:nvPr>
        </p:nvSpPr>
        <p:spPr>
          <a:xfrm>
            <a:off x="4056743" y="7304087"/>
            <a:ext cx="4114800" cy="365125"/>
          </a:xfrm>
          <a:prstGeom prst="rect">
            <a:avLst/>
          </a:prstGeom>
        </p:spPr>
        <p:txBody>
          <a:bodyPr/>
          <a:lstStyle>
            <a:lvl1pPr>
              <a:defRPr/>
            </a:lvl1pPr>
          </a:lstStyle>
          <a:p>
            <a:pPr>
              <a:defRPr/>
            </a:pPr>
            <a:endParaRPr lang="en-US" dirty="0"/>
          </a:p>
        </p:txBody>
      </p:sp>
      <p:sp>
        <p:nvSpPr>
          <p:cNvPr id="5" name="Slide Number Placeholder 3">
            <a:extLst>
              <a:ext uri="{FF2B5EF4-FFF2-40B4-BE49-F238E27FC236}">
                <a16:creationId xmlns:a16="http://schemas.microsoft.com/office/drawing/2014/main" id="{C6FBF291-91B6-44B4-99DA-3C27000E4710}"/>
              </a:ext>
            </a:extLst>
          </p:cNvPr>
          <p:cNvSpPr>
            <a:spLocks noGrp="1"/>
          </p:cNvSpPr>
          <p:nvPr>
            <p:ph type="sldNum" sz="quarter" idx="11"/>
          </p:nvPr>
        </p:nvSpPr>
        <p:spPr>
          <a:xfrm>
            <a:off x="9238343" y="7400925"/>
            <a:ext cx="2743200" cy="365125"/>
          </a:xfrm>
          <a:prstGeom prst="rect">
            <a:avLst/>
          </a:prstGeom>
        </p:spPr>
        <p:txBody>
          <a:bodyPr/>
          <a:lstStyle>
            <a:lvl1pPr>
              <a:defRPr/>
            </a:lvl1pPr>
          </a:lstStyle>
          <a:p>
            <a:pPr>
              <a:defRPr/>
            </a:pPr>
            <a:fld id="{191F4B55-3AE3-4E03-89AF-D87D6CEC19FC}" type="slidenum">
              <a:rPr lang="en-US"/>
              <a:pPr>
                <a:defRPr/>
              </a:pPr>
              <a:t>‹#›</a:t>
            </a:fld>
            <a:endParaRPr lang="en-US" dirty="0"/>
          </a:p>
        </p:txBody>
      </p:sp>
    </p:spTree>
    <p:extLst>
      <p:ext uri="{BB962C8B-B14F-4D97-AF65-F5344CB8AC3E}">
        <p14:creationId xmlns:p14="http://schemas.microsoft.com/office/powerpoint/2010/main" val="165220585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large photo">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838200" y="365125"/>
            <a:ext cx="10515600" cy="1325563"/>
          </a:xfrm>
          <a:prstGeom prst="rect">
            <a:avLst/>
          </a:prstGeom>
        </p:spPr>
        <p:txBody>
          <a:bodyPr rtlCol="0">
            <a:normAutofit/>
          </a:bodyPr>
          <a:lstStyle>
            <a:lvl1pPr algn="l">
              <a:defRPr>
                <a:solidFill>
                  <a:srgbClr val="8E1536"/>
                </a:solidFill>
              </a:defRPr>
            </a:lvl1pPr>
          </a:lstStyle>
          <a:p>
            <a:r>
              <a:rPr lang="en-US" dirty="0"/>
              <a:t>Click to edit Master title style</a:t>
            </a:r>
          </a:p>
        </p:txBody>
      </p:sp>
      <p:sp>
        <p:nvSpPr>
          <p:cNvPr id="6" name="Text Placeholder 2"/>
          <p:cNvSpPr>
            <a:spLocks noGrp="1"/>
          </p:cNvSpPr>
          <p:nvPr>
            <p:ph idx="1"/>
          </p:nvPr>
        </p:nvSpPr>
        <p:spPr>
          <a:xfrm>
            <a:off x="838200" y="1825625"/>
            <a:ext cx="10515600" cy="4351338"/>
          </a:xfrm>
          <a:prstGeom prst="rect">
            <a:avLst/>
          </a:prstGeom>
        </p:spPr>
        <p:txBody>
          <a:bodyPr rtlCol="0">
            <a:normAutofit/>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8202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large photo">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838200" y="365125"/>
            <a:ext cx="10515600" cy="1325563"/>
          </a:xfrm>
          <a:prstGeom prst="rect">
            <a:avLst/>
          </a:prstGeom>
        </p:spPr>
        <p:txBody>
          <a:bodyPr rtlCol="0">
            <a:normAutofit/>
          </a:bodyPr>
          <a:lstStyle>
            <a:lvl1pPr algn="l">
              <a:defRPr>
                <a:solidFill>
                  <a:srgbClr val="8E1536"/>
                </a:solidFill>
              </a:defRPr>
            </a:lvl1pPr>
          </a:lstStyle>
          <a:p>
            <a:r>
              <a:rPr lang="en-US" dirty="0"/>
              <a:t>Click to edit Master title style</a:t>
            </a:r>
          </a:p>
        </p:txBody>
      </p:sp>
      <p:sp>
        <p:nvSpPr>
          <p:cNvPr id="6" name="Text Placeholder 2"/>
          <p:cNvSpPr>
            <a:spLocks noGrp="1"/>
          </p:cNvSpPr>
          <p:nvPr>
            <p:ph idx="1"/>
          </p:nvPr>
        </p:nvSpPr>
        <p:spPr>
          <a:xfrm>
            <a:off x="838200" y="1825625"/>
            <a:ext cx="5181600" cy="4351338"/>
          </a:xfrm>
          <a:prstGeom prst="rect">
            <a:avLst/>
          </a:prstGeom>
        </p:spPr>
        <p:txBody>
          <a:bodyPr rtlCol="0">
            <a:normAutofit/>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p:cNvSpPr>
            <a:spLocks noGrp="1"/>
          </p:cNvSpPr>
          <p:nvPr>
            <p:ph idx="10"/>
          </p:nvPr>
        </p:nvSpPr>
        <p:spPr>
          <a:xfrm>
            <a:off x="6160168" y="1825625"/>
            <a:ext cx="5181600" cy="4351338"/>
          </a:xfrm>
          <a:prstGeom prst="rect">
            <a:avLst/>
          </a:prstGeom>
        </p:spPr>
        <p:txBody>
          <a:bodyPr rtlCol="0">
            <a:normAutofit/>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8937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160FCA-4E5C-4F30-AF91-2A3844DA9354}"/>
              </a:ext>
            </a:extLst>
          </p:cNvPr>
          <p:cNvSpPr>
            <a:spLocks noGrp="1"/>
          </p:cNvSpPr>
          <p:nvPr>
            <p:ph type="dt" sz="half" idx="10"/>
          </p:nvPr>
        </p:nvSpPr>
        <p:spPr>
          <a:xfrm>
            <a:off x="0" y="0"/>
            <a:ext cx="0" cy="0"/>
          </a:xfrm>
        </p:spPr>
        <p:txBody>
          <a:bodyPr/>
          <a:lstStyle>
            <a:lvl1pPr>
              <a:defRPr/>
            </a:lvl1pPr>
          </a:lstStyle>
          <a:p>
            <a:pPr>
              <a:defRPr/>
            </a:pPr>
            <a:fld id="{707E8050-59C8-46DD-ACC8-E8D1283426F1}" type="datetime1">
              <a:rPr lang="en-US"/>
              <a:pPr>
                <a:defRPr/>
              </a:pPr>
              <a:t>5/14/2021</a:t>
            </a:fld>
            <a:endParaRPr lang="en-US" dirty="0"/>
          </a:p>
        </p:txBody>
      </p:sp>
      <p:sp>
        <p:nvSpPr>
          <p:cNvPr id="5" name="Footer Placeholder 4">
            <a:extLst>
              <a:ext uri="{FF2B5EF4-FFF2-40B4-BE49-F238E27FC236}">
                <a16:creationId xmlns:a16="http://schemas.microsoft.com/office/drawing/2014/main" id="{09A32936-7B6A-47A3-87CC-38BA852D453C}"/>
              </a:ext>
            </a:extLst>
          </p:cNvPr>
          <p:cNvSpPr>
            <a:spLocks noGrp="1"/>
          </p:cNvSpPr>
          <p:nvPr>
            <p:ph type="ftr" sz="quarter" idx="11"/>
          </p:nvPr>
        </p:nvSpPr>
        <p:spPr>
          <a:xfrm>
            <a:off x="4056743" y="7304087"/>
            <a:ext cx="4114800" cy="365125"/>
          </a:xfrm>
          <a:prstGeom prst="rect">
            <a:avLst/>
          </a:prstGeom>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933BA59-0EC9-493C-AB8E-6ED9CF9BCC24}"/>
              </a:ext>
            </a:extLst>
          </p:cNvPr>
          <p:cNvSpPr>
            <a:spLocks noGrp="1"/>
          </p:cNvSpPr>
          <p:nvPr>
            <p:ph type="sldNum" sz="quarter" idx="12"/>
          </p:nvPr>
        </p:nvSpPr>
        <p:spPr>
          <a:xfrm>
            <a:off x="8610600" y="6389688"/>
            <a:ext cx="2743200" cy="228600"/>
          </a:xfrm>
          <a:prstGeom prst="rect">
            <a:avLst/>
          </a:prstGeom>
        </p:spPr>
        <p:txBody>
          <a:bodyPr/>
          <a:lstStyle>
            <a:lvl1pPr>
              <a:defRPr/>
            </a:lvl1pPr>
          </a:lstStyle>
          <a:p>
            <a:pPr>
              <a:defRPr/>
            </a:pPr>
            <a:fld id="{AE7FF790-4EB7-4BF2-BBB2-57DE7FC248CF}" type="slidenum">
              <a:rPr lang="en-US"/>
              <a:pPr>
                <a:defRPr/>
              </a:pPr>
              <a:t>‹#›</a:t>
            </a:fld>
            <a:endParaRPr lang="en-US" dirty="0"/>
          </a:p>
        </p:txBody>
      </p:sp>
    </p:spTree>
    <p:extLst>
      <p:ext uri="{BB962C8B-B14F-4D97-AF65-F5344CB8AC3E}">
        <p14:creationId xmlns:p14="http://schemas.microsoft.com/office/powerpoint/2010/main" val="1659310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150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36DA72A-5BF1-45DE-B21B-6A6E89939EE4}"/>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68D8713-EA2B-496F-AAD2-A2236D363C1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Rectangle 5">
            <a:extLst>
              <a:ext uri="{FF2B5EF4-FFF2-40B4-BE49-F238E27FC236}">
                <a16:creationId xmlns:a16="http://schemas.microsoft.com/office/drawing/2014/main" id="{397EFCB3-1146-41A5-B689-C6A605857020}"/>
              </a:ext>
            </a:extLst>
          </p:cNvPr>
          <p:cNvSpPr/>
          <p:nvPr userDrawn="1"/>
        </p:nvSpPr>
        <p:spPr>
          <a:xfrm>
            <a:off x="0" y="6519863"/>
            <a:ext cx="12192000" cy="33813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5F6062"/>
              </a:solidFill>
            </a:endParaRPr>
          </a:p>
        </p:txBody>
      </p:sp>
      <p:sp>
        <p:nvSpPr>
          <p:cNvPr id="7" name="Text Box 14">
            <a:extLst>
              <a:ext uri="{FF2B5EF4-FFF2-40B4-BE49-F238E27FC236}">
                <a16:creationId xmlns:a16="http://schemas.microsoft.com/office/drawing/2014/main" id="{064B1529-878B-4336-B818-9BE657B8317D}"/>
              </a:ext>
            </a:extLst>
          </p:cNvPr>
          <p:cNvSpPr txBox="1">
            <a:spLocks noChangeArrowheads="1"/>
          </p:cNvSpPr>
          <p:nvPr userDrawn="1"/>
        </p:nvSpPr>
        <p:spPr bwMode="auto">
          <a:xfrm>
            <a:off x="101600" y="6581208"/>
            <a:ext cx="12014200" cy="215444"/>
          </a:xfrm>
          <a:prstGeom prst="rect">
            <a:avLst/>
          </a:prstGeom>
          <a:noFill/>
          <a:ln>
            <a:noFill/>
          </a:ln>
          <a:effectLst/>
        </p:spPr>
        <p:txBody>
          <a:bodyPr wrap="square">
            <a:spAutoFit/>
          </a:bodyPr>
          <a:lstStyle>
            <a:lvl1pPr>
              <a:defRPr sz="2400">
                <a:solidFill>
                  <a:schemeClr val="tx1"/>
                </a:solidFill>
                <a:latin typeface="Times" pitchFamily="18" charset="0"/>
                <a:ea typeface="MS PGothic" panose="020B0600070205080204" pitchFamily="34" charset="-128"/>
              </a:defRPr>
            </a:lvl1pPr>
            <a:lvl2pPr marL="742950" indent="-285750">
              <a:defRPr sz="2400">
                <a:solidFill>
                  <a:schemeClr val="tx1"/>
                </a:solidFill>
                <a:latin typeface="Times" pitchFamily="18" charset="0"/>
                <a:ea typeface="MS PGothic" panose="020B0600070205080204" pitchFamily="34" charset="-128"/>
              </a:defRPr>
            </a:lvl2pPr>
            <a:lvl3pPr marL="1143000" indent="-228600">
              <a:defRPr sz="2400">
                <a:solidFill>
                  <a:schemeClr val="tx1"/>
                </a:solidFill>
                <a:latin typeface="Times" pitchFamily="18" charset="0"/>
                <a:ea typeface="MS PGothic" panose="020B0600070205080204" pitchFamily="34" charset="-128"/>
              </a:defRPr>
            </a:lvl3pPr>
            <a:lvl4pPr marL="1600200" indent="-228600">
              <a:defRPr sz="2400">
                <a:solidFill>
                  <a:schemeClr val="tx1"/>
                </a:solidFill>
                <a:latin typeface="Times" pitchFamily="18" charset="0"/>
                <a:ea typeface="MS PGothic" panose="020B0600070205080204" pitchFamily="34" charset="-128"/>
              </a:defRPr>
            </a:lvl4pPr>
            <a:lvl5pPr marL="2057400" indent="-228600">
              <a:defRPr sz="2400">
                <a:solidFill>
                  <a:schemeClr val="tx1"/>
                </a:solidFill>
                <a:latin typeface="Times"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anose="020B0600070205080204" pitchFamily="34" charset="-128"/>
              </a:defRPr>
            </a:lvl9pPr>
          </a:lstStyle>
          <a:p>
            <a:pPr>
              <a:spcBef>
                <a:spcPct val="50000"/>
              </a:spcBef>
              <a:defRPr/>
            </a:pPr>
            <a:r>
              <a:rPr lang="en-US" altLang="en-US" sz="800" dirty="0">
                <a:solidFill>
                  <a:schemeClr val="bg1">
                    <a:lumMod val="95000"/>
                  </a:schemeClr>
                </a:solidFill>
                <a:latin typeface="Montserrat" panose="00000500000000000000" pitchFamily="2" charset="0"/>
              </a:rPr>
              <a:t>SANTA ROSA GENERAL PLAN UPDATE    								                              www.SantaRosaForward.com      </a:t>
            </a:r>
            <a:fld id="{66C04DAF-3CA5-4D31-8BB7-3C71E932D260}" type="slidenum">
              <a:rPr lang="en-US" sz="800" smtClean="0">
                <a:solidFill>
                  <a:schemeClr val="bg1">
                    <a:lumMod val="95000"/>
                  </a:schemeClr>
                </a:solidFill>
                <a:latin typeface="Montserrat" panose="00000500000000000000" pitchFamily="2" charset="0"/>
              </a:rPr>
              <a:pPr/>
              <a:t>‹#›</a:t>
            </a:fld>
            <a:endParaRPr lang="en-US" altLang="en-US" sz="800" dirty="0">
              <a:solidFill>
                <a:schemeClr val="bg1">
                  <a:lumMod val="95000"/>
                </a:schemeClr>
              </a:solidFill>
              <a:latin typeface="Montserrat" panose="00000500000000000000" pitchFamily="2" charset="0"/>
            </a:endParaRPr>
          </a:p>
        </p:txBody>
      </p:sp>
    </p:spTree>
  </p:cSld>
  <p:clrMap bg1="lt1" tx1="dk1" bg2="lt2" tx2="dk2" accent1="accent1" accent2="accent2" accent3="accent3" accent4="accent4" accent5="accent5" accent6="accent6" hlink="hlink" folHlink="folHlink"/>
  <p:sldLayoutIdLst>
    <p:sldLayoutId id="2147484552" r:id="rId1"/>
    <p:sldLayoutId id="2147484553" r:id="rId2"/>
    <p:sldLayoutId id="2147484551" r:id="rId3"/>
    <p:sldLayoutId id="2147484554" r:id="rId4"/>
    <p:sldLayoutId id="2147484555" r:id="rId5"/>
    <p:sldLayoutId id="2147484556" r:id="rId6"/>
    <p:sldLayoutId id="2147484557" r:id="rId7"/>
    <p:sldLayoutId id="2147484558" r:id="rId8"/>
  </p:sldLayoutIdLst>
  <p:transition>
    <p:fade/>
  </p:transition>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Avenir LT Std 65 Medium" panose="020B0603020203020204"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Avenir LT Std 65 Medium" panose="020B0603020203020204"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Avenir LT Std 65 Medium" panose="020B0603020203020204"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Avenir LT Std 65 Medium" panose="020B0603020203020204"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santarosaforward.com/docs"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5" descr="A picture containing mountain, grass, outdoor, sky&#10;&#10;Description automatically generated">
            <a:extLst>
              <a:ext uri="{FF2B5EF4-FFF2-40B4-BE49-F238E27FC236}">
                <a16:creationId xmlns:a16="http://schemas.microsoft.com/office/drawing/2014/main" id="{A41D871A-7838-4162-A1BD-A02B26677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7" t="1028" r="1736" b="38467"/>
          <a:stretch>
            <a:fillRect/>
          </a:stretch>
        </p:blipFill>
        <p:spPr bwMode="auto">
          <a:xfrm>
            <a:off x="3200400" y="0"/>
            <a:ext cx="54864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5" descr="A picture containing person, outdoor, people, crowd&#10;&#10;Description automatically generated">
            <a:extLst>
              <a:ext uri="{FF2B5EF4-FFF2-40B4-BE49-F238E27FC236}">
                <a16:creationId xmlns:a16="http://schemas.microsoft.com/office/drawing/2014/main" id="{A834B7A3-5EA1-4CBA-B0E0-EEEE5756C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010" t="-6" r="9094" b="1909"/>
          <a:stretch>
            <a:fillRect/>
          </a:stretch>
        </p:blipFill>
        <p:spPr bwMode="auto">
          <a:xfrm>
            <a:off x="-38100" y="2392363"/>
            <a:ext cx="3116263"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7" descr="A train pulling into a station&#10;&#10;Description automatically generated with medium confidence">
            <a:extLst>
              <a:ext uri="{FF2B5EF4-FFF2-40B4-BE49-F238E27FC236}">
                <a16:creationId xmlns:a16="http://schemas.microsoft.com/office/drawing/2014/main" id="{E3732FF3-8250-4DC8-AA80-AC9C0E564B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922" t="12234" r="18558" b="16795"/>
          <a:stretch>
            <a:fillRect/>
          </a:stretch>
        </p:blipFill>
        <p:spPr bwMode="auto">
          <a:xfrm>
            <a:off x="8791575" y="2408238"/>
            <a:ext cx="3408363"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9" descr="A group of people walking in front of a crowd&#10;&#10;Description automatically generated">
            <a:extLst>
              <a:ext uri="{FF2B5EF4-FFF2-40B4-BE49-F238E27FC236}">
                <a16:creationId xmlns:a16="http://schemas.microsoft.com/office/drawing/2014/main" id="{56F94B96-E21E-48F9-80D5-F57D470693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949" t="1855" r="14293" b="-201"/>
          <a:stretch>
            <a:fillRect/>
          </a:stretch>
        </p:blipFill>
        <p:spPr bwMode="auto">
          <a:xfrm>
            <a:off x="5773738" y="2408238"/>
            <a:ext cx="2913062"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3" descr="Aerial view of a city&#10;&#10;Description automatically generated with medium confidence">
            <a:extLst>
              <a:ext uri="{FF2B5EF4-FFF2-40B4-BE49-F238E27FC236}">
                <a16:creationId xmlns:a16="http://schemas.microsoft.com/office/drawing/2014/main" id="{3E63A6CB-3613-401F-9C90-F0B785CCAC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8877" t="5421" r="21600" b="4504"/>
          <a:stretch>
            <a:fillRect/>
          </a:stretch>
        </p:blipFill>
        <p:spPr bwMode="auto">
          <a:xfrm>
            <a:off x="3200400" y="2366963"/>
            <a:ext cx="24923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9" descr="A picture containing building&#10;&#10;Description automatically generated">
            <a:extLst>
              <a:ext uri="{FF2B5EF4-FFF2-40B4-BE49-F238E27FC236}">
                <a16:creationId xmlns:a16="http://schemas.microsoft.com/office/drawing/2014/main" id="{15DAD7F5-1626-4502-8DA8-91924859CB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3089" t="1091" r="12373" b="-1091"/>
          <a:stretch>
            <a:fillRect/>
          </a:stretch>
        </p:blipFill>
        <p:spPr bwMode="auto">
          <a:xfrm>
            <a:off x="8783638" y="0"/>
            <a:ext cx="34083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9586D5C5-C770-4BD8-B844-1D2F871E7F7D}"/>
              </a:ext>
            </a:extLst>
          </p:cNvPr>
          <p:cNvSpPr/>
          <p:nvPr/>
        </p:nvSpPr>
        <p:spPr>
          <a:xfrm>
            <a:off x="0" y="4987925"/>
            <a:ext cx="12192000" cy="1870075"/>
          </a:xfrm>
          <a:prstGeom prst="rect">
            <a:avLst/>
          </a:prstGeom>
          <a:solidFill>
            <a:srgbClr val="9C877B"/>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744C29"/>
              </a:solidFill>
            </a:endParaRPr>
          </a:p>
        </p:txBody>
      </p:sp>
      <p:sp>
        <p:nvSpPr>
          <p:cNvPr id="10249" name="Text Placeholder 1">
            <a:extLst>
              <a:ext uri="{FF2B5EF4-FFF2-40B4-BE49-F238E27FC236}">
                <a16:creationId xmlns:a16="http://schemas.microsoft.com/office/drawing/2014/main" id="{B2E3FFB7-5CA8-4C52-A4F1-1A38D4F03387}"/>
              </a:ext>
            </a:extLst>
          </p:cNvPr>
          <p:cNvSpPr txBox="1">
            <a:spLocks/>
          </p:cNvSpPr>
          <p:nvPr/>
        </p:nvSpPr>
        <p:spPr bwMode="auto">
          <a:xfrm>
            <a:off x="754063" y="6330953"/>
            <a:ext cx="868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None/>
            </a:pPr>
            <a:r>
              <a:rPr lang="es-US" sz="1200" dirty="0">
                <a:solidFill>
                  <a:schemeClr val="bg1"/>
                </a:solidFill>
                <a:latin typeface="Montserrat" panose="00000500000000000000" pitchFamily="2" charset="0"/>
              </a:rPr>
              <a:t>TALLER DE VISIÓN COMUNITARIA  |  MAYO Y JUNIO DE 2021</a:t>
            </a:r>
          </a:p>
        </p:txBody>
      </p:sp>
      <p:sp>
        <p:nvSpPr>
          <p:cNvPr id="10250" name="Text Placeholder 2">
            <a:extLst>
              <a:ext uri="{FF2B5EF4-FFF2-40B4-BE49-F238E27FC236}">
                <a16:creationId xmlns:a16="http://schemas.microsoft.com/office/drawing/2014/main" id="{F0BD7F57-24F5-452B-A198-ACF8D33725BA}"/>
              </a:ext>
            </a:extLst>
          </p:cNvPr>
          <p:cNvSpPr txBox="1">
            <a:spLocks/>
          </p:cNvSpPr>
          <p:nvPr/>
        </p:nvSpPr>
        <p:spPr bwMode="auto">
          <a:xfrm>
            <a:off x="754063" y="5225257"/>
            <a:ext cx="114458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20000"/>
              </a:spcBef>
              <a:buFont typeface="Arial" panose="020B0604020202020204" pitchFamily="34" charset="0"/>
              <a:buNone/>
            </a:pPr>
            <a:r>
              <a:rPr lang="es-US" b="1" dirty="0">
                <a:solidFill>
                  <a:schemeClr val="bg1"/>
                </a:solidFill>
                <a:latin typeface="Montserrat" panose="00000500000000000000" pitchFamily="2" charset="0"/>
                <a:cs typeface="Aharoni" panose="02010803020104030203" pitchFamily="2" charset="-79"/>
              </a:rPr>
              <a:t>¡BIENVENIDO! </a:t>
            </a:r>
            <a:br>
              <a:rPr lang="es-US" b="1" dirty="0">
                <a:solidFill>
                  <a:schemeClr val="bg1"/>
                </a:solidFill>
                <a:latin typeface="Montserrat" panose="00000500000000000000" pitchFamily="2" charset="0"/>
                <a:cs typeface="Aharoni" panose="02010803020104030203" pitchFamily="2" charset="-79"/>
              </a:rPr>
            </a:br>
            <a:r>
              <a:rPr lang="es-ES" sz="2800" dirty="0">
                <a:solidFill>
                  <a:schemeClr val="bg1"/>
                </a:solidFill>
                <a:latin typeface="Montserrat" panose="00000500000000000000" pitchFamily="2" charset="0"/>
                <a:cs typeface="Aharoni" panose="02010803020104030203" pitchFamily="2" charset="-79"/>
              </a:rPr>
              <a:t>EL TALLER VIRTUAL COMENZARÁ EN UN MOMENTO</a:t>
            </a:r>
          </a:p>
          <a:p>
            <a:pPr>
              <a:spcBef>
                <a:spcPct val="20000"/>
              </a:spcBef>
              <a:buFont typeface="Arial" panose="020B0604020202020204" pitchFamily="34" charset="0"/>
              <a:buNone/>
            </a:pPr>
            <a:endParaRPr lang="es-US" sz="2800" dirty="0">
              <a:solidFill>
                <a:schemeClr val="bg1"/>
              </a:solidFill>
              <a:latin typeface="Montserrat" panose="00000500000000000000" pitchFamily="2" charset="0"/>
              <a:cs typeface="Aharoni" panose="02010803020104030203" pitchFamily="2" charset="-79"/>
            </a:endParaRPr>
          </a:p>
        </p:txBody>
      </p:sp>
      <p:pic>
        <p:nvPicPr>
          <p:cNvPr id="10251" name="Graphic 11" descr="Chat">
            <a:extLst>
              <a:ext uri="{FF2B5EF4-FFF2-40B4-BE49-F238E27FC236}">
                <a16:creationId xmlns:a16="http://schemas.microsoft.com/office/drawing/2014/main" id="{E37DEA66-5ACE-4C7B-ACDF-FC34DDBCBC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63200" y="5029200"/>
            <a:ext cx="1736725"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4" descr="Logo, company name&#10;&#10;Description automatically generated">
            <a:extLst>
              <a:ext uri="{FF2B5EF4-FFF2-40B4-BE49-F238E27FC236}">
                <a16:creationId xmlns:a16="http://schemas.microsoft.com/office/drawing/2014/main" id="{BE3F9C10-84F8-4364-AA1B-C1CED79B1C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3263" y="333375"/>
            <a:ext cx="1709737"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27" descr="An aerial view of a city&#10;&#10;Description automatically generated with low confidence">
            <a:extLst>
              <a:ext uri="{FF2B5EF4-FFF2-40B4-BE49-F238E27FC236}">
                <a16:creationId xmlns:a16="http://schemas.microsoft.com/office/drawing/2014/main" id="{8DC9D963-7151-40B1-8BAD-15F40149B9C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9924" t="2759" r="25150" b="-2"/>
          <a:stretch>
            <a:fillRect/>
          </a:stretch>
        </p:blipFill>
        <p:spPr bwMode="auto">
          <a:xfrm>
            <a:off x="3200400" y="2408238"/>
            <a:ext cx="2492375"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136094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Placeholder 25">
            <a:extLst>
              <a:ext uri="{FF2B5EF4-FFF2-40B4-BE49-F238E27FC236}">
                <a16:creationId xmlns:a16="http://schemas.microsoft.com/office/drawing/2014/main" id="{F364A098-ABB5-4266-AF41-612CECBEE0DA}"/>
              </a:ext>
            </a:extLst>
          </p:cNvPr>
          <p:cNvSpPr txBox="1">
            <a:spLocks noChangeArrowheads="1"/>
          </p:cNvSpPr>
          <p:nvPr/>
        </p:nvSpPr>
        <p:spPr bwMode="auto">
          <a:xfrm>
            <a:off x="533400" y="246063"/>
            <a:ext cx="11125200" cy="1735137"/>
          </a:xfrm>
          <a:prstGeom prst="rect">
            <a:avLst/>
          </a:prstGeom>
          <a:noFill/>
          <a:ln>
            <a:noFill/>
          </a:ln>
        </p:spPr>
        <p:txBody>
          <a:bodyPr/>
          <a:lstStyle>
            <a:lvl1pPr defTabSz="457200">
              <a:defRPr sz="2400">
                <a:solidFill>
                  <a:schemeClr val="tx1"/>
                </a:solidFill>
                <a:latin typeface="Times" panose="02020603050405020304" pitchFamily="18" charset="0"/>
                <a:ea typeface="MS PGothic" panose="020B0600070205080204" pitchFamily="34" charset="-128"/>
              </a:defRPr>
            </a:lvl1pPr>
            <a:lvl2pPr marL="742950" indent="-285750" defTabSz="457200">
              <a:defRPr sz="2400">
                <a:solidFill>
                  <a:schemeClr val="tx1"/>
                </a:solidFill>
                <a:latin typeface="Times" panose="02020603050405020304" pitchFamily="18" charset="0"/>
                <a:ea typeface="MS PGothic" panose="020B0600070205080204" pitchFamily="34" charset="-128"/>
              </a:defRPr>
            </a:lvl2pPr>
            <a:lvl3pPr marL="1143000" indent="-228600" defTabSz="457200">
              <a:defRPr sz="2400">
                <a:solidFill>
                  <a:schemeClr val="tx1"/>
                </a:solidFill>
                <a:latin typeface="Times" panose="02020603050405020304" pitchFamily="18" charset="0"/>
                <a:ea typeface="MS PGothic" panose="020B0600070205080204" pitchFamily="34" charset="-128"/>
              </a:defRPr>
            </a:lvl3pPr>
            <a:lvl4pPr marL="1600200" indent="-228600" defTabSz="457200">
              <a:defRPr sz="2400">
                <a:solidFill>
                  <a:schemeClr val="tx1"/>
                </a:solidFill>
                <a:latin typeface="Times" panose="02020603050405020304" pitchFamily="18" charset="0"/>
                <a:ea typeface="MS PGothic" panose="020B0600070205080204" pitchFamily="34" charset="-128"/>
              </a:defRPr>
            </a:lvl4pPr>
            <a:lvl5pPr marL="2057400" indent="-228600" defTabSz="457200">
              <a:defRPr sz="2400">
                <a:solidFill>
                  <a:schemeClr val="tx1"/>
                </a:solidFill>
                <a:latin typeface="Times"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20000"/>
              </a:spcBef>
              <a:spcAft>
                <a:spcPts val="600"/>
              </a:spcAft>
              <a:defRPr/>
            </a:pPr>
            <a:r>
              <a:rPr lang="es-ES" altLang="en-US" sz="2800" dirty="0">
                <a:solidFill>
                  <a:schemeClr val="tx1">
                    <a:lumMod val="65000"/>
                    <a:lumOff val="35000"/>
                  </a:schemeClr>
                </a:solidFill>
                <a:latin typeface="Avenir LT Std 35 Light" panose="020B0402020203020204" pitchFamily="34" charset="0"/>
              </a:rPr>
              <a:t>Pero la planificación también implica pensar en lo que las personas necesitan, cómo pueden mantenerse seguras, tener acceso a la educación y al trabajo, y tener voz en las decisiones que afectan sus vidas.</a:t>
            </a:r>
            <a:endParaRPr lang="en-US" altLang="en-US" sz="2800" b="1" dirty="0">
              <a:solidFill>
                <a:srgbClr val="8E1536"/>
              </a:solidFill>
              <a:latin typeface="Avenir LT Std 65 Medium" panose="020B0603020203020204" pitchFamily="34" charset="0"/>
            </a:endParaRPr>
          </a:p>
        </p:txBody>
      </p:sp>
      <p:pic>
        <p:nvPicPr>
          <p:cNvPr id="2" name="Picture 13" descr="A fire truck driving down a street&#10;&#10;Description automatically generated">
            <a:extLst>
              <a:ext uri="{FF2B5EF4-FFF2-40B4-BE49-F238E27FC236}">
                <a16:creationId xmlns:a16="http://schemas.microsoft.com/office/drawing/2014/main" id="{4AC33518-F11B-41D7-82C5-7B9DDA312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52900"/>
            <a:ext cx="27543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17" descr="A blue bus driving down a city street&#10;&#10;Description automatically generated">
            <a:extLst>
              <a:ext uri="{FF2B5EF4-FFF2-40B4-BE49-F238E27FC236}">
                <a16:creationId xmlns:a16="http://schemas.microsoft.com/office/drawing/2014/main" id="{C7F3EA63-98EC-4A41-A148-2CE20DC12E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66" t="19987" r="1392" b="10448"/>
          <a:stretch>
            <a:fillRect/>
          </a:stretch>
        </p:blipFill>
        <p:spPr bwMode="auto">
          <a:xfrm>
            <a:off x="2895600" y="2222500"/>
            <a:ext cx="3384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20">
            <a:extLst>
              <a:ext uri="{FF2B5EF4-FFF2-40B4-BE49-F238E27FC236}">
                <a16:creationId xmlns:a16="http://schemas.microsoft.com/office/drawing/2014/main" id="{5F65F285-2330-4F5D-8BA3-CEC7D6C00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831" t="19150" r="9575" b="4256"/>
          <a:stretch>
            <a:fillRect/>
          </a:stretch>
        </p:blipFill>
        <p:spPr bwMode="auto">
          <a:xfrm>
            <a:off x="0" y="22225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3" descr="A group of people walking in front of a crowd&#10;&#10;Description automatically generated">
            <a:extLst>
              <a:ext uri="{FF2B5EF4-FFF2-40B4-BE49-F238E27FC236}">
                <a16:creationId xmlns:a16="http://schemas.microsoft.com/office/drawing/2014/main" id="{3ED3EDF2-8D3A-4598-958B-87786C3AA3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91" t="9805" r="-2"/>
          <a:stretch>
            <a:fillRect/>
          </a:stretch>
        </p:blipFill>
        <p:spPr bwMode="auto">
          <a:xfrm>
            <a:off x="9448800" y="41529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26">
            <a:extLst>
              <a:ext uri="{FF2B5EF4-FFF2-40B4-BE49-F238E27FC236}">
                <a16:creationId xmlns:a16="http://schemas.microsoft.com/office/drawing/2014/main" id="{AFB51D84-CAE2-47EE-A587-7B7D1C55BE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8800" y="2222500"/>
            <a:ext cx="2743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2">
            <a:extLst>
              <a:ext uri="{FF2B5EF4-FFF2-40B4-BE49-F238E27FC236}">
                <a16:creationId xmlns:a16="http://schemas.microsoft.com/office/drawing/2014/main" id="{3162C85C-BCB0-4D49-B91C-64E4053B3C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4165600"/>
            <a:ext cx="33845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4" descr="840-880 Piner Rd Santa Rosa, CA 95403 - Industrial Property for Lease on  Showcase.com">
            <a:extLst>
              <a:ext uri="{FF2B5EF4-FFF2-40B4-BE49-F238E27FC236}">
                <a16:creationId xmlns:a16="http://schemas.microsoft.com/office/drawing/2014/main" id="{60A9D458-F420-433A-B5A2-872BC92F93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9750" t="1118" r="31065" b="3995"/>
          <a:stretch>
            <a:fillRect/>
          </a:stretch>
        </p:blipFill>
        <p:spPr bwMode="auto">
          <a:xfrm>
            <a:off x="6405563" y="2209800"/>
            <a:ext cx="2916237"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6E9C83BE-DDD9-4035-AD0A-6F5223C8E809}"/>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Placeholder 25"/>
          <p:cNvSpPr txBox="1">
            <a:spLocks noChangeArrowheads="1"/>
          </p:cNvSpPr>
          <p:nvPr/>
        </p:nvSpPr>
        <p:spPr bwMode="auto">
          <a:xfrm>
            <a:off x="533400" y="457200"/>
            <a:ext cx="6477000" cy="4953000"/>
          </a:xfrm>
          <a:prstGeom prst="rect">
            <a:avLst/>
          </a:prstGeom>
          <a:noFill/>
          <a:ln>
            <a:noFill/>
          </a:ln>
        </p:spPr>
        <p:txBody>
          <a:bodyPr/>
          <a:lstStyle>
            <a:lvl1pPr defTabSz="457200">
              <a:defRPr sz="2400">
                <a:solidFill>
                  <a:schemeClr val="tx1"/>
                </a:solidFill>
                <a:latin typeface="Times" panose="02020603050405020304" pitchFamily="18" charset="0"/>
                <a:ea typeface="MS PGothic" panose="020B0600070205080204" pitchFamily="34" charset="-128"/>
              </a:defRPr>
            </a:lvl1pPr>
            <a:lvl2pPr marL="742950" indent="-285750" defTabSz="457200">
              <a:defRPr sz="2400">
                <a:solidFill>
                  <a:schemeClr val="tx1"/>
                </a:solidFill>
                <a:latin typeface="Times" panose="02020603050405020304" pitchFamily="18" charset="0"/>
                <a:ea typeface="MS PGothic" panose="020B0600070205080204" pitchFamily="34" charset="-128"/>
              </a:defRPr>
            </a:lvl2pPr>
            <a:lvl3pPr marL="1143000" indent="-228600" defTabSz="457200">
              <a:defRPr sz="2400">
                <a:solidFill>
                  <a:schemeClr val="tx1"/>
                </a:solidFill>
                <a:latin typeface="Times" panose="02020603050405020304" pitchFamily="18" charset="0"/>
                <a:ea typeface="MS PGothic" panose="020B0600070205080204" pitchFamily="34" charset="-128"/>
              </a:defRPr>
            </a:lvl3pPr>
            <a:lvl4pPr marL="1600200" indent="-228600" defTabSz="457200">
              <a:defRPr sz="2400">
                <a:solidFill>
                  <a:schemeClr val="tx1"/>
                </a:solidFill>
                <a:latin typeface="Times" panose="02020603050405020304" pitchFamily="18" charset="0"/>
                <a:ea typeface="MS PGothic" panose="020B0600070205080204" pitchFamily="34" charset="-128"/>
              </a:defRPr>
            </a:lvl4pPr>
            <a:lvl5pPr marL="2057400" indent="-228600" defTabSz="457200">
              <a:defRPr sz="2400">
                <a:solidFill>
                  <a:schemeClr val="tx1"/>
                </a:solidFill>
                <a:latin typeface="Times"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20000"/>
              </a:spcBef>
              <a:spcAft>
                <a:spcPts val="600"/>
              </a:spcAft>
              <a:defRPr/>
            </a:pPr>
            <a:r>
              <a:rPr lang="es-ES" altLang="en-US" sz="3200" dirty="0">
                <a:solidFill>
                  <a:schemeClr val="tx1">
                    <a:lumMod val="65000"/>
                    <a:lumOff val="35000"/>
                  </a:schemeClr>
                </a:solidFill>
                <a:latin typeface="Avenir LT Std 35 Light" panose="020B0402020203020204" pitchFamily="34" charset="0"/>
              </a:rPr>
              <a:t>El proceso de Actualización del Plan General, conocido como </a:t>
            </a:r>
            <a:r>
              <a:rPr lang="en-US" altLang="en-US" sz="3200" b="1" dirty="0">
                <a:solidFill>
                  <a:srgbClr val="8E1536"/>
                </a:solidFill>
                <a:latin typeface="Avenir LT Std 65 Medium" panose="020B0603020203020204" pitchFamily="34" charset="0"/>
              </a:rPr>
              <a:t>Santa Rosa Forward</a:t>
            </a:r>
            <a:r>
              <a:rPr lang="en-US" altLang="en-US" sz="3200" dirty="0">
                <a:solidFill>
                  <a:schemeClr val="tx1">
                    <a:lumMod val="65000"/>
                    <a:lumOff val="35000"/>
                  </a:schemeClr>
                </a:solidFill>
                <a:latin typeface="Avenir LT Std 35 Light" panose="020B0402020203020204" pitchFamily="34" charset="0"/>
              </a:rPr>
              <a:t>, </a:t>
            </a:r>
            <a:r>
              <a:rPr lang="es-ES" altLang="en-US" sz="3200" dirty="0">
                <a:solidFill>
                  <a:schemeClr val="tx1">
                    <a:lumMod val="65000"/>
                    <a:lumOff val="35000"/>
                  </a:schemeClr>
                </a:solidFill>
                <a:latin typeface="Avenir LT Std 35 Light" panose="020B0402020203020204" pitchFamily="34" charset="0"/>
              </a:rPr>
              <a:t>ofrece una oportunidad importante para </a:t>
            </a:r>
            <a:r>
              <a:rPr lang="es-ES" altLang="en-US" sz="3200" b="1" dirty="0">
                <a:solidFill>
                  <a:schemeClr val="tx1">
                    <a:lumMod val="65000"/>
                    <a:lumOff val="35000"/>
                  </a:schemeClr>
                </a:solidFill>
                <a:latin typeface="Avenir LT Std 65 Medium" panose="020B0603020203020204" pitchFamily="34" charset="0"/>
              </a:rPr>
              <a:t>revisar y repensar </a:t>
            </a:r>
            <a:r>
              <a:rPr lang="es-ES" altLang="en-US" sz="3200" dirty="0">
                <a:solidFill>
                  <a:schemeClr val="tx1">
                    <a:lumMod val="65000"/>
                    <a:lumOff val="35000"/>
                  </a:schemeClr>
                </a:solidFill>
                <a:latin typeface="Avenir LT Std 35 Light" panose="020B0402020203020204" pitchFamily="34" charset="0"/>
              </a:rPr>
              <a:t>las políticas y programas de planificación comunitaria. </a:t>
            </a:r>
            <a:endParaRPr lang="en-US" altLang="en-US" sz="3200" dirty="0">
              <a:solidFill>
                <a:schemeClr val="tx1">
                  <a:lumMod val="65000"/>
                  <a:lumOff val="35000"/>
                </a:schemeClr>
              </a:solidFill>
              <a:latin typeface="Avenir LT Std 35 Light" panose="020B0402020203020204" pitchFamily="34" charset="0"/>
            </a:endParaRPr>
          </a:p>
          <a:p>
            <a:pPr>
              <a:spcBef>
                <a:spcPts val="1200"/>
              </a:spcBef>
              <a:spcAft>
                <a:spcPts val="1200"/>
              </a:spcAft>
              <a:defRPr/>
            </a:pPr>
            <a:r>
              <a:rPr lang="es-ES" altLang="en-US" sz="3200" dirty="0">
                <a:solidFill>
                  <a:schemeClr val="tx1">
                    <a:lumMod val="65000"/>
                    <a:lumOff val="35000"/>
                  </a:schemeClr>
                </a:solidFill>
                <a:latin typeface="Avenir LT Std 35 Light" panose="020B0402020203020204" pitchFamily="34" charset="0"/>
              </a:rPr>
              <a:t>¡El objetivo es pensar en cómo queremos mejorar a Santa Rosa ahora y en el futuro!</a:t>
            </a:r>
            <a:endParaRPr lang="en-US" altLang="en-US" sz="3200" dirty="0">
              <a:solidFill>
                <a:srgbClr val="8E1536"/>
              </a:solidFill>
              <a:latin typeface="Avenir LT Std 65 Medium" panose="020B0603020203020204" pitchFamily="34" charset="0"/>
            </a:endParaRPr>
          </a:p>
        </p:txBody>
      </p:sp>
      <p:pic>
        <p:nvPicPr>
          <p:cNvPr id="38915" name="Picture 2" descr="A picture containing grass, outdoor, field, nature&#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l="26218" t="15517" r="31007" b="-339"/>
          <a:stretch>
            <a:fillRect/>
          </a:stretch>
        </p:blipFill>
        <p:spPr bwMode="auto">
          <a:xfrm>
            <a:off x="7467600" y="0"/>
            <a:ext cx="4724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7">
            <a:extLst>
              <a:ext uri="{FF2B5EF4-FFF2-40B4-BE49-F238E27FC236}">
                <a16:creationId xmlns:a16="http://schemas.microsoft.com/office/drawing/2014/main" id="{65A9E9B0-75F4-49DD-86E6-7C86507625AB}"/>
              </a:ext>
            </a:extLst>
          </p:cNvPr>
          <p:cNvGrpSpPr>
            <a:grpSpLocks/>
          </p:cNvGrpSpPr>
          <p:nvPr/>
        </p:nvGrpSpPr>
        <p:grpSpPr bwMode="auto">
          <a:xfrm>
            <a:off x="0" y="0"/>
            <a:ext cx="12192000" cy="6858000"/>
            <a:chOff x="0" y="0"/>
            <a:chExt cx="12192000" cy="6858000"/>
          </a:xfrm>
        </p:grpSpPr>
        <p:sp>
          <p:nvSpPr>
            <p:cNvPr id="7" name="Rectangle 6">
              <a:extLst>
                <a:ext uri="{FF2B5EF4-FFF2-40B4-BE49-F238E27FC236}">
                  <a16:creationId xmlns:a16="http://schemas.microsoft.com/office/drawing/2014/main" id="{6D6EC1F5-DDF5-4C7C-9B43-911F31D59FE3}"/>
                </a:ext>
              </a:extLst>
            </p:cNvPr>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61444" name="Picture 4">
              <a:extLst>
                <a:ext uri="{FF2B5EF4-FFF2-40B4-BE49-F238E27FC236}">
                  <a16:creationId xmlns:a16="http://schemas.microsoft.com/office/drawing/2014/main" id="{67A5768C-C615-4962-AFBD-3D68128C26DA}"/>
                </a:ext>
              </a:extLst>
            </p:cNvPr>
            <p:cNvPicPr>
              <a:picLocks noChangeAspect="1" noChangeArrowheads="1"/>
            </p:cNvPicPr>
            <p:nvPr/>
          </p:nvPicPr>
          <p:blipFill>
            <a:blip r:embed="rId3"/>
            <a:srcRect t="2262" b="2262"/>
            <a:stretch/>
          </p:blipFill>
          <p:spPr bwMode="auto">
            <a:xfrm>
              <a:off x="545498" y="0"/>
              <a:ext cx="1110100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D6C0A666-7A5E-4C92-92EA-7AB4E9974A7C}"/>
              </a:ext>
            </a:extLst>
          </p:cNvPr>
          <p:cNvSpPr/>
          <p:nvPr/>
        </p:nvSpPr>
        <p:spPr>
          <a:xfrm>
            <a:off x="4343400" y="228600"/>
            <a:ext cx="685800" cy="5867400"/>
          </a:xfrm>
          <a:prstGeom prst="rect">
            <a:avLst/>
          </a:prstGeom>
          <a:noFill/>
          <a:ln w="28575">
            <a:solidFill>
              <a:srgbClr val="8E15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8739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s-US" dirty="0">
                <a:latin typeface="Montserrat" panose="00000500000000000000" pitchFamily="2" charset="0"/>
              </a:rPr>
              <a:t>Sitio web del proyecto</a:t>
            </a:r>
          </a:p>
        </p:txBody>
      </p:sp>
      <p:sp>
        <p:nvSpPr>
          <p:cNvPr id="6" name="Content Placeholder 6">
            <a:extLst>
              <a:ext uri="{FF2B5EF4-FFF2-40B4-BE49-F238E27FC236}">
                <a16:creationId xmlns:a16="http://schemas.microsoft.com/office/drawing/2014/main" id="{6D1D6A67-7CAD-4223-93BB-0BAB24AC7F19}"/>
              </a:ext>
            </a:extLst>
          </p:cNvPr>
          <p:cNvSpPr>
            <a:spLocks noGrp="1"/>
          </p:cNvSpPr>
          <p:nvPr>
            <p:ph idx="1"/>
          </p:nvPr>
        </p:nvSpPr>
        <p:spPr>
          <a:xfrm>
            <a:off x="838200" y="1335088"/>
            <a:ext cx="5562600" cy="5065712"/>
          </a:xfrm>
        </p:spPr>
        <p:txBody>
          <a:bodyPr>
            <a:normAutofit fontScale="92500" lnSpcReduction="20000"/>
          </a:bodyPr>
          <a:lstStyle/>
          <a:p>
            <a:pPr marL="0" indent="0">
              <a:lnSpc>
                <a:spcPct val="110000"/>
              </a:lnSpc>
              <a:spcBef>
                <a:spcPts val="1200"/>
              </a:spcBef>
              <a:spcAft>
                <a:spcPts val="1200"/>
              </a:spcAft>
              <a:buNone/>
            </a:pPr>
            <a:r>
              <a:rPr lang="es-MX" sz="2800" dirty="0">
                <a:latin typeface="Montserrat" panose="00000500000000000000" pitchFamily="2" charset="0"/>
              </a:rPr>
              <a:t>Se lanzo en diciembre de 2020 </a:t>
            </a:r>
          </a:p>
          <a:p>
            <a:pPr marL="0" indent="0">
              <a:lnSpc>
                <a:spcPct val="110000"/>
              </a:lnSpc>
              <a:spcBef>
                <a:spcPts val="1200"/>
              </a:spcBef>
              <a:spcAft>
                <a:spcPts val="1200"/>
              </a:spcAft>
              <a:buNone/>
            </a:pPr>
            <a:r>
              <a:rPr lang="es-MX" sz="2800" dirty="0">
                <a:latin typeface="Montserrat" panose="00000500000000000000" pitchFamily="2" charset="0"/>
              </a:rPr>
              <a:t>Incluye información, documentos y materiales del proyecto. </a:t>
            </a:r>
          </a:p>
          <a:p>
            <a:pPr marL="0" indent="0">
              <a:lnSpc>
                <a:spcPct val="110000"/>
              </a:lnSpc>
              <a:spcBef>
                <a:spcPts val="1200"/>
              </a:spcBef>
              <a:spcAft>
                <a:spcPts val="1200"/>
              </a:spcAft>
              <a:buNone/>
            </a:pPr>
            <a:r>
              <a:rPr lang="es-MX" sz="2800" dirty="0">
                <a:latin typeface="Montserrat" panose="00000500000000000000" pitchFamily="2" charset="0"/>
              </a:rPr>
              <a:t>También incluye un formulario de comentarios, la posibilidad de registrarse para recibir actualizaciones por correo electrónico y enlaces a la encuesta.</a:t>
            </a:r>
          </a:p>
          <a:p>
            <a:pPr marL="0" indent="0">
              <a:spcBef>
                <a:spcPts val="1200"/>
              </a:spcBef>
              <a:spcAft>
                <a:spcPts val="1200"/>
              </a:spcAft>
              <a:buNone/>
            </a:pPr>
            <a:r>
              <a:rPr lang="es-MX" sz="2800" b="1" dirty="0">
                <a:latin typeface="Montserrat" panose="00000500000000000000" pitchFamily="2" charset="0"/>
              </a:rPr>
              <a:t>www.SantaRosaForward.com</a:t>
            </a:r>
          </a:p>
          <a:p>
            <a:pPr marL="0" indent="0">
              <a:spcBef>
                <a:spcPts val="1200"/>
              </a:spcBef>
              <a:spcAft>
                <a:spcPts val="1200"/>
              </a:spcAft>
              <a:buNone/>
            </a:pPr>
            <a:endParaRPr lang="en-US" sz="2800" b="1" dirty="0">
              <a:latin typeface="Montserrat" panose="00000500000000000000" pitchFamily="2" charset="0"/>
            </a:endParaRPr>
          </a:p>
        </p:txBody>
      </p:sp>
      <p:pic>
        <p:nvPicPr>
          <p:cNvPr id="3" name="Picture 2">
            <a:extLst>
              <a:ext uri="{FF2B5EF4-FFF2-40B4-BE49-F238E27FC236}">
                <a16:creationId xmlns:a16="http://schemas.microsoft.com/office/drawing/2014/main" id="{9A613170-74AB-4DE8-93EB-F619B37ABAD1}"/>
              </a:ext>
            </a:extLst>
          </p:cNvPr>
          <p:cNvPicPr>
            <a:picLocks noChangeAspect="1"/>
          </p:cNvPicPr>
          <p:nvPr/>
        </p:nvPicPr>
        <p:blipFill rotWithShape="1">
          <a:blip r:embed="rId3"/>
          <a:srcRect l="21875" t="9836" r="21875" b="7778"/>
          <a:stretch/>
        </p:blipFill>
        <p:spPr>
          <a:xfrm>
            <a:off x="6697602" y="1384300"/>
            <a:ext cx="5197595" cy="4282117"/>
          </a:xfrm>
          <a:prstGeom prst="rect">
            <a:avLst/>
          </a:prstGeom>
          <a:ln w="6350">
            <a:solidFill>
              <a:schemeClr val="bg1">
                <a:lumMod val="50000"/>
              </a:schemeClr>
            </a:solidFill>
          </a:ln>
        </p:spPr>
      </p:pic>
      <p:sp>
        <p:nvSpPr>
          <p:cNvPr id="5" name="TextBox 4">
            <a:extLst>
              <a:ext uri="{FF2B5EF4-FFF2-40B4-BE49-F238E27FC236}">
                <a16:creationId xmlns:a16="http://schemas.microsoft.com/office/drawing/2014/main" id="{3E1FFC2F-2C31-4192-BC54-02EC976D1428}"/>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spTree>
    <p:extLst>
      <p:ext uri="{BB962C8B-B14F-4D97-AF65-F5344CB8AC3E}">
        <p14:creationId xmlns:p14="http://schemas.microsoft.com/office/powerpoint/2010/main" val="398061084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s-US" dirty="0">
                <a:latin typeface="Montserrat" panose="00000500000000000000" pitchFamily="2" charset="0"/>
              </a:rPr>
              <a:t>Resumen de las condiciones existentes</a:t>
            </a:r>
          </a:p>
        </p:txBody>
      </p:sp>
      <p:sp>
        <p:nvSpPr>
          <p:cNvPr id="6" name="Content Placeholder 6">
            <a:extLst>
              <a:ext uri="{FF2B5EF4-FFF2-40B4-BE49-F238E27FC236}">
                <a16:creationId xmlns:a16="http://schemas.microsoft.com/office/drawing/2014/main" id="{6D1D6A67-7CAD-4223-93BB-0BAB24AC7F19}"/>
              </a:ext>
            </a:extLst>
          </p:cNvPr>
          <p:cNvSpPr>
            <a:spLocks noGrp="1"/>
          </p:cNvSpPr>
          <p:nvPr>
            <p:ph idx="1"/>
          </p:nvPr>
        </p:nvSpPr>
        <p:spPr>
          <a:xfrm>
            <a:off x="838200" y="1335088"/>
            <a:ext cx="4648200" cy="5065712"/>
          </a:xfrm>
        </p:spPr>
        <p:txBody>
          <a:bodyPr>
            <a:noAutofit/>
          </a:bodyPr>
          <a:lstStyle/>
          <a:p>
            <a:pPr marL="0" indent="0">
              <a:spcBef>
                <a:spcPts val="1200"/>
              </a:spcBef>
              <a:spcAft>
                <a:spcPts val="1200"/>
              </a:spcAft>
              <a:buNone/>
            </a:pPr>
            <a:r>
              <a:rPr lang="es-US" sz="2800" dirty="0">
                <a:latin typeface="Montserrat" panose="00000500000000000000" pitchFamily="2" charset="0"/>
              </a:rPr>
              <a:t>Publicado en diciembre de 2020 y resume el contexto actual en Santa Rosa:</a:t>
            </a:r>
          </a:p>
          <a:p>
            <a:pPr>
              <a:spcBef>
                <a:spcPts val="0"/>
              </a:spcBef>
              <a:spcAft>
                <a:spcPts val="0"/>
              </a:spcAft>
              <a:buFont typeface="Wingdings" panose="05000000000000000000" pitchFamily="2" charset="2"/>
              <a:buChar char="§"/>
            </a:pPr>
            <a:r>
              <a:rPr lang="en-US" sz="2000" dirty="0">
                <a:latin typeface="Montserrat" panose="00000500000000000000" pitchFamily="2" charset="0"/>
              </a:rPr>
              <a:t>La </a:t>
            </a:r>
            <a:r>
              <a:rPr lang="en-US" sz="2000" dirty="0" err="1">
                <a:latin typeface="Montserrat" panose="00000500000000000000" pitchFamily="2" charset="0"/>
              </a:rPr>
              <a:t>Demografía</a:t>
            </a:r>
            <a:endParaRPr lang="en-US" sz="2000" dirty="0">
              <a:latin typeface="Montserrat" panose="00000500000000000000" pitchFamily="2" charset="0"/>
            </a:endParaRPr>
          </a:p>
          <a:p>
            <a:pPr>
              <a:spcBef>
                <a:spcPts val="0"/>
              </a:spcBef>
              <a:spcAft>
                <a:spcPts val="0"/>
              </a:spcAft>
              <a:buFont typeface="Wingdings" panose="05000000000000000000" pitchFamily="2" charset="2"/>
              <a:buChar char="§"/>
            </a:pPr>
            <a:r>
              <a:rPr lang="en-US" sz="2000" dirty="0">
                <a:latin typeface="Montserrat" panose="00000500000000000000" pitchFamily="2" charset="0"/>
              </a:rPr>
              <a:t>La </a:t>
            </a:r>
            <a:r>
              <a:rPr lang="en-US" sz="2000" dirty="0" err="1">
                <a:latin typeface="Montserrat" panose="00000500000000000000" pitchFamily="2" charset="0"/>
              </a:rPr>
              <a:t>Economía</a:t>
            </a:r>
            <a:endParaRPr lang="en-US" sz="2000" dirty="0">
              <a:latin typeface="Montserrat" panose="00000500000000000000" pitchFamily="2" charset="0"/>
            </a:endParaRPr>
          </a:p>
          <a:p>
            <a:pPr>
              <a:spcBef>
                <a:spcPts val="0"/>
              </a:spcBef>
              <a:spcAft>
                <a:spcPts val="0"/>
              </a:spcAft>
              <a:buFont typeface="Wingdings" panose="05000000000000000000" pitchFamily="2" charset="2"/>
              <a:buChar char="§"/>
            </a:pPr>
            <a:r>
              <a:rPr lang="en-US" sz="2000" dirty="0">
                <a:latin typeface="Montserrat" panose="00000500000000000000" pitchFamily="2" charset="0"/>
              </a:rPr>
              <a:t>Los </a:t>
            </a:r>
            <a:r>
              <a:rPr lang="en-US" sz="2000" dirty="0" err="1">
                <a:latin typeface="Montserrat" panose="00000500000000000000" pitchFamily="2" charset="0"/>
              </a:rPr>
              <a:t>Usos</a:t>
            </a:r>
            <a:r>
              <a:rPr lang="en-US" sz="2000" dirty="0">
                <a:latin typeface="Montserrat" panose="00000500000000000000" pitchFamily="2" charset="0"/>
              </a:rPr>
              <a:t> de la tierra</a:t>
            </a:r>
          </a:p>
          <a:p>
            <a:pPr>
              <a:spcBef>
                <a:spcPts val="0"/>
              </a:spcBef>
              <a:spcAft>
                <a:spcPts val="0"/>
              </a:spcAft>
              <a:buFont typeface="Wingdings" panose="05000000000000000000" pitchFamily="2" charset="2"/>
              <a:buChar char="§"/>
            </a:pPr>
            <a:r>
              <a:rPr lang="en-US" sz="2000" dirty="0">
                <a:latin typeface="Montserrat" panose="00000500000000000000" pitchFamily="2" charset="0"/>
              </a:rPr>
              <a:t>La </a:t>
            </a:r>
            <a:r>
              <a:rPr lang="en-US" sz="2000" dirty="0" err="1">
                <a:latin typeface="Montserrat" panose="00000500000000000000" pitchFamily="2" charset="0"/>
              </a:rPr>
              <a:t>Carácter</a:t>
            </a:r>
            <a:r>
              <a:rPr lang="en-US" sz="2000" dirty="0">
                <a:latin typeface="Montserrat" panose="00000500000000000000" pitchFamily="2" charset="0"/>
              </a:rPr>
              <a:t> de la </a:t>
            </a:r>
            <a:r>
              <a:rPr lang="en-US" sz="2000" dirty="0" err="1">
                <a:latin typeface="Montserrat" panose="00000500000000000000" pitchFamily="2" charset="0"/>
              </a:rPr>
              <a:t>comunidad</a:t>
            </a:r>
            <a:endParaRPr lang="en-US" sz="2000" dirty="0">
              <a:latin typeface="Montserrat" panose="00000500000000000000" pitchFamily="2" charset="0"/>
            </a:endParaRPr>
          </a:p>
          <a:p>
            <a:pPr>
              <a:spcBef>
                <a:spcPts val="0"/>
              </a:spcBef>
              <a:spcAft>
                <a:spcPts val="0"/>
              </a:spcAft>
              <a:buFont typeface="Wingdings" panose="05000000000000000000" pitchFamily="2" charset="2"/>
              <a:buChar char="§"/>
            </a:pPr>
            <a:r>
              <a:rPr lang="en-US" sz="2000" dirty="0">
                <a:latin typeface="Montserrat" panose="00000500000000000000" pitchFamily="2" charset="0"/>
              </a:rPr>
              <a:t>La </a:t>
            </a:r>
            <a:r>
              <a:rPr lang="en-US" sz="2000" dirty="0" err="1">
                <a:latin typeface="Montserrat" panose="00000500000000000000" pitchFamily="2" charset="0"/>
              </a:rPr>
              <a:t>Movilidad</a:t>
            </a:r>
            <a:endParaRPr lang="en-US" sz="2000" dirty="0">
              <a:latin typeface="Montserrat" panose="00000500000000000000" pitchFamily="2" charset="0"/>
            </a:endParaRPr>
          </a:p>
          <a:p>
            <a:pPr>
              <a:spcBef>
                <a:spcPts val="0"/>
              </a:spcBef>
              <a:spcAft>
                <a:spcPts val="0"/>
              </a:spcAft>
              <a:buFont typeface="Wingdings" panose="05000000000000000000" pitchFamily="2" charset="2"/>
              <a:buChar char="§"/>
            </a:pPr>
            <a:r>
              <a:rPr lang="en-US" sz="2000" dirty="0">
                <a:latin typeface="Montserrat" panose="00000500000000000000" pitchFamily="2" charset="0"/>
              </a:rPr>
              <a:t>Los </a:t>
            </a:r>
            <a:r>
              <a:rPr lang="en-US" sz="2000" dirty="0" err="1">
                <a:latin typeface="Montserrat" panose="00000500000000000000" pitchFamily="2" charset="0"/>
              </a:rPr>
              <a:t>Recursos</a:t>
            </a:r>
            <a:r>
              <a:rPr lang="en-US" sz="2000" dirty="0">
                <a:latin typeface="Montserrat" panose="00000500000000000000" pitchFamily="2" charset="0"/>
              </a:rPr>
              <a:t> naturales</a:t>
            </a:r>
          </a:p>
          <a:p>
            <a:pPr>
              <a:spcBef>
                <a:spcPts val="0"/>
              </a:spcBef>
              <a:spcAft>
                <a:spcPts val="0"/>
              </a:spcAft>
              <a:buFont typeface="Wingdings" panose="05000000000000000000" pitchFamily="2" charset="2"/>
              <a:buChar char="§"/>
            </a:pPr>
            <a:r>
              <a:rPr lang="en-US" sz="2000" dirty="0">
                <a:latin typeface="Montserrat" panose="00000500000000000000" pitchFamily="2" charset="0"/>
              </a:rPr>
              <a:t>La </a:t>
            </a:r>
            <a:r>
              <a:rPr lang="en-US" sz="2000" dirty="0" err="1">
                <a:latin typeface="Montserrat" panose="00000500000000000000" pitchFamily="2" charset="0"/>
              </a:rPr>
              <a:t>Seguridad</a:t>
            </a:r>
            <a:endParaRPr lang="en-US" sz="2000" dirty="0">
              <a:latin typeface="Montserrat" panose="00000500000000000000" pitchFamily="2" charset="0"/>
            </a:endParaRPr>
          </a:p>
          <a:p>
            <a:pPr>
              <a:spcBef>
                <a:spcPts val="0"/>
              </a:spcBef>
              <a:spcAft>
                <a:spcPts val="0"/>
              </a:spcAft>
              <a:buFont typeface="Wingdings" panose="05000000000000000000" pitchFamily="2" charset="2"/>
              <a:buChar char="§"/>
            </a:pPr>
            <a:r>
              <a:rPr lang="en-US" sz="2000" dirty="0">
                <a:latin typeface="Montserrat" panose="00000500000000000000" pitchFamily="2" charset="0"/>
              </a:rPr>
              <a:t>La </a:t>
            </a:r>
            <a:r>
              <a:rPr lang="en-US" sz="2000" dirty="0" err="1">
                <a:latin typeface="Montserrat" panose="00000500000000000000" pitchFamily="2" charset="0"/>
              </a:rPr>
              <a:t>Infraestructura</a:t>
            </a:r>
            <a:endParaRPr lang="en-US" sz="2000" dirty="0">
              <a:latin typeface="Montserrat" panose="00000500000000000000" pitchFamily="2" charset="0"/>
            </a:endParaRPr>
          </a:p>
          <a:p>
            <a:pPr>
              <a:spcBef>
                <a:spcPts val="0"/>
              </a:spcBef>
              <a:spcAft>
                <a:spcPts val="0"/>
              </a:spcAft>
              <a:buFont typeface="Wingdings" panose="05000000000000000000" pitchFamily="2" charset="2"/>
              <a:buChar char="§"/>
            </a:pPr>
            <a:r>
              <a:rPr lang="en-US" sz="2000" dirty="0">
                <a:latin typeface="Montserrat" panose="00000500000000000000" pitchFamily="2" charset="0"/>
              </a:rPr>
              <a:t>La Justicia Ambiental</a:t>
            </a:r>
          </a:p>
          <a:p>
            <a:pPr>
              <a:spcBef>
                <a:spcPts val="0"/>
              </a:spcBef>
              <a:spcAft>
                <a:spcPts val="0"/>
              </a:spcAft>
              <a:buFont typeface="Wingdings" panose="05000000000000000000" pitchFamily="2" charset="2"/>
              <a:buChar char="§"/>
            </a:pPr>
            <a:r>
              <a:rPr lang="es-ES" sz="2000" dirty="0">
                <a:latin typeface="Montserrat" panose="00000500000000000000" pitchFamily="2" charset="0"/>
              </a:rPr>
              <a:t>La Salud de la comunidad</a:t>
            </a:r>
            <a:endParaRPr lang="en-US" sz="2000" dirty="0">
              <a:latin typeface="Montserrat" panose="00000500000000000000" pitchFamily="2" charset="0"/>
            </a:endParaRPr>
          </a:p>
        </p:txBody>
      </p:sp>
      <p:pic>
        <p:nvPicPr>
          <p:cNvPr id="4" name="Picture 3">
            <a:extLst>
              <a:ext uri="{FF2B5EF4-FFF2-40B4-BE49-F238E27FC236}">
                <a16:creationId xmlns:a16="http://schemas.microsoft.com/office/drawing/2014/main" id="{13EF767F-8063-4093-AB79-63B29EED2451}"/>
              </a:ext>
            </a:extLst>
          </p:cNvPr>
          <p:cNvPicPr>
            <a:picLocks noChangeAspect="1"/>
          </p:cNvPicPr>
          <p:nvPr/>
        </p:nvPicPr>
        <p:blipFill>
          <a:blip r:embed="rId3"/>
          <a:stretch>
            <a:fillRect/>
          </a:stretch>
        </p:blipFill>
        <p:spPr>
          <a:xfrm>
            <a:off x="5715000" y="1334322"/>
            <a:ext cx="3200400" cy="4148600"/>
          </a:xfrm>
          <a:prstGeom prst="rect">
            <a:avLst/>
          </a:prstGeom>
        </p:spPr>
      </p:pic>
      <p:pic>
        <p:nvPicPr>
          <p:cNvPr id="7" name="Picture 6">
            <a:extLst>
              <a:ext uri="{FF2B5EF4-FFF2-40B4-BE49-F238E27FC236}">
                <a16:creationId xmlns:a16="http://schemas.microsoft.com/office/drawing/2014/main" id="{A04DA621-E2C7-421E-8698-F2B14EEC8448}"/>
              </a:ext>
            </a:extLst>
          </p:cNvPr>
          <p:cNvPicPr>
            <a:picLocks noChangeAspect="1"/>
          </p:cNvPicPr>
          <p:nvPr/>
        </p:nvPicPr>
        <p:blipFill>
          <a:blip r:embed="rId4"/>
          <a:stretch>
            <a:fillRect/>
          </a:stretch>
        </p:blipFill>
        <p:spPr>
          <a:xfrm>
            <a:off x="8953500" y="1336953"/>
            <a:ext cx="3200400" cy="4156176"/>
          </a:xfrm>
          <a:prstGeom prst="rect">
            <a:avLst/>
          </a:prstGeom>
        </p:spPr>
      </p:pic>
      <p:sp>
        <p:nvSpPr>
          <p:cNvPr id="8" name="TextBox 7">
            <a:extLst>
              <a:ext uri="{FF2B5EF4-FFF2-40B4-BE49-F238E27FC236}">
                <a16:creationId xmlns:a16="http://schemas.microsoft.com/office/drawing/2014/main" id="{28436BAE-9DBA-48DA-8723-B8D77D9CDE50}"/>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spTree>
    <p:extLst>
      <p:ext uri="{BB962C8B-B14F-4D97-AF65-F5344CB8AC3E}">
        <p14:creationId xmlns:p14="http://schemas.microsoft.com/office/powerpoint/2010/main" val="11628495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s-US" dirty="0">
                <a:latin typeface="Montserrat" panose="00000500000000000000" pitchFamily="2" charset="0"/>
              </a:rPr>
              <a:t>Encuesta comunitaria n.°1</a:t>
            </a:r>
          </a:p>
        </p:txBody>
      </p:sp>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838200" y="1335088"/>
            <a:ext cx="5562600" cy="5065712"/>
          </a:xfrm>
        </p:spPr>
        <p:txBody>
          <a:bodyPr>
            <a:noAutofit/>
          </a:bodyPr>
          <a:lstStyle/>
          <a:p>
            <a:pPr marL="0" indent="0">
              <a:spcBef>
                <a:spcPts val="1200"/>
              </a:spcBef>
              <a:spcAft>
                <a:spcPts val="1200"/>
              </a:spcAft>
              <a:buNone/>
            </a:pPr>
            <a:r>
              <a:rPr lang="es-US" sz="2800" dirty="0">
                <a:latin typeface="Montserrat" panose="00000500000000000000" pitchFamily="2" charset="0"/>
              </a:rPr>
              <a:t>Publicada el 19 de febrero de 2021, tanto en inglés como en español. </a:t>
            </a:r>
          </a:p>
          <a:p>
            <a:pPr marL="0" indent="0">
              <a:spcBef>
                <a:spcPts val="1200"/>
              </a:spcBef>
              <a:spcAft>
                <a:spcPts val="1200"/>
              </a:spcAft>
              <a:buNone/>
            </a:pPr>
            <a:r>
              <a:rPr lang="es-US" sz="2800" dirty="0">
                <a:latin typeface="Montserrat" panose="00000500000000000000" pitchFamily="2" charset="0"/>
              </a:rPr>
              <a:t>¡Más de </a:t>
            </a:r>
            <a:r>
              <a:rPr lang="es-US" sz="2800" b="1" dirty="0">
                <a:latin typeface="Montserrat" panose="00000500000000000000" pitchFamily="2" charset="0"/>
              </a:rPr>
              <a:t>1,300</a:t>
            </a:r>
            <a:r>
              <a:rPr lang="es-US" sz="2800" dirty="0">
                <a:latin typeface="Montserrat" panose="00000500000000000000" pitchFamily="2" charset="0"/>
              </a:rPr>
              <a:t> habitantes de Santa Rosa completaron la encuesta!</a:t>
            </a:r>
          </a:p>
        </p:txBody>
      </p:sp>
      <p:pic>
        <p:nvPicPr>
          <p:cNvPr id="4" name="Picture 3">
            <a:extLst>
              <a:ext uri="{FF2B5EF4-FFF2-40B4-BE49-F238E27FC236}">
                <a16:creationId xmlns:a16="http://schemas.microsoft.com/office/drawing/2014/main" id="{03AB327D-0BBE-49D8-BE9F-D9EE19932C7B}"/>
              </a:ext>
            </a:extLst>
          </p:cNvPr>
          <p:cNvPicPr>
            <a:picLocks noChangeAspect="1"/>
          </p:cNvPicPr>
          <p:nvPr/>
        </p:nvPicPr>
        <p:blipFill rotWithShape="1">
          <a:blip r:embed="rId3"/>
          <a:srcRect l="3570" r="3183"/>
          <a:stretch/>
        </p:blipFill>
        <p:spPr>
          <a:xfrm>
            <a:off x="6781800" y="1360488"/>
            <a:ext cx="5410200" cy="3672243"/>
          </a:xfrm>
          <a:prstGeom prst="rect">
            <a:avLst/>
          </a:prstGeom>
          <a:ln w="6350">
            <a:solidFill>
              <a:schemeClr val="bg1">
                <a:lumMod val="50000"/>
              </a:schemeClr>
            </a:solidFill>
          </a:ln>
        </p:spPr>
      </p:pic>
      <p:sp>
        <p:nvSpPr>
          <p:cNvPr id="5" name="TextBox 4">
            <a:extLst>
              <a:ext uri="{FF2B5EF4-FFF2-40B4-BE49-F238E27FC236}">
                <a16:creationId xmlns:a16="http://schemas.microsoft.com/office/drawing/2014/main" id="{B6209BD5-EF87-4B8A-AFFD-21759EBB91F8}"/>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spTree>
    <p:extLst>
      <p:ext uri="{BB962C8B-B14F-4D97-AF65-F5344CB8AC3E}">
        <p14:creationId xmlns:p14="http://schemas.microsoft.com/office/powerpoint/2010/main" val="231459369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s-US" dirty="0">
                <a:latin typeface="Montserrat" panose="00000500000000000000" pitchFamily="2" charset="0"/>
              </a:rPr>
              <a:t>Libro de información</a:t>
            </a:r>
          </a:p>
        </p:txBody>
      </p:sp>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838200" y="1335088"/>
            <a:ext cx="5257800" cy="5065712"/>
          </a:xfrm>
        </p:spPr>
        <p:txBody>
          <a:bodyPr>
            <a:noAutofit/>
          </a:bodyPr>
          <a:lstStyle/>
          <a:p>
            <a:pPr marL="0" indent="0">
              <a:spcBef>
                <a:spcPts val="1200"/>
              </a:spcBef>
              <a:spcAft>
                <a:spcPts val="1200"/>
              </a:spcAft>
              <a:buNone/>
            </a:pPr>
            <a:r>
              <a:rPr lang="es-US" sz="2800" dirty="0">
                <a:latin typeface="Montserrat" panose="00000500000000000000" pitchFamily="2" charset="0"/>
              </a:rPr>
              <a:t>Publicado en febrero de 2021, tanto en inglés como en español. </a:t>
            </a:r>
          </a:p>
          <a:p>
            <a:pPr marL="0" indent="0">
              <a:spcBef>
                <a:spcPts val="1200"/>
              </a:spcBef>
              <a:spcAft>
                <a:spcPts val="1200"/>
              </a:spcAft>
              <a:buNone/>
            </a:pPr>
            <a:r>
              <a:rPr lang="es-US" sz="2800" dirty="0">
                <a:latin typeface="Montserrat" panose="00000500000000000000" pitchFamily="2" charset="0"/>
              </a:rPr>
              <a:t>Incluye un resumen de los principales temas, oportunidades y limitaciones en Santa Rosa</a:t>
            </a:r>
          </a:p>
          <a:p>
            <a:pPr marL="0" indent="0">
              <a:spcBef>
                <a:spcPts val="1200"/>
              </a:spcBef>
              <a:spcAft>
                <a:spcPts val="1200"/>
              </a:spcAft>
              <a:buNone/>
            </a:pPr>
            <a:r>
              <a:rPr lang="es-US" sz="2000" dirty="0">
                <a:latin typeface="Montserrat" panose="00000500000000000000" pitchFamily="2" charset="0"/>
              </a:rPr>
              <a:t>Disponible en:</a:t>
            </a:r>
            <a:br>
              <a:rPr lang="es-US" sz="2000" dirty="0">
                <a:latin typeface="Montserrat" panose="00000500000000000000" pitchFamily="2" charset="0"/>
              </a:rPr>
            </a:br>
            <a:r>
              <a:rPr lang="es-US" sz="2000" dirty="0">
                <a:latin typeface="Montserrat" panose="00000500000000000000" pitchFamily="2" charset="0"/>
                <a:hlinkClick r:id="rId3"/>
              </a:rPr>
              <a:t>www.santarosaforward.com/docs</a:t>
            </a:r>
            <a:r>
              <a:rPr lang="es-US" sz="2000" dirty="0">
                <a:latin typeface="Montserrat" panose="00000500000000000000" pitchFamily="2" charset="0"/>
              </a:rPr>
              <a:t>   </a:t>
            </a:r>
          </a:p>
        </p:txBody>
      </p:sp>
      <p:pic>
        <p:nvPicPr>
          <p:cNvPr id="5" name="Picture 4">
            <a:extLst>
              <a:ext uri="{FF2B5EF4-FFF2-40B4-BE49-F238E27FC236}">
                <a16:creationId xmlns:a16="http://schemas.microsoft.com/office/drawing/2014/main" id="{9390BC2A-C41E-4188-A242-BDBDD7DF2F72}"/>
              </a:ext>
            </a:extLst>
          </p:cNvPr>
          <p:cNvPicPr>
            <a:picLocks noChangeAspect="1"/>
          </p:cNvPicPr>
          <p:nvPr/>
        </p:nvPicPr>
        <p:blipFill>
          <a:blip r:embed="rId4"/>
          <a:srcRect/>
          <a:stretch/>
        </p:blipFill>
        <p:spPr>
          <a:xfrm>
            <a:off x="6276695" y="1447800"/>
            <a:ext cx="5480918" cy="4235255"/>
          </a:xfrm>
          <a:prstGeom prst="rect">
            <a:avLst/>
          </a:prstGeom>
          <a:ln>
            <a:solidFill>
              <a:schemeClr val="tx1">
                <a:lumMod val="75000"/>
                <a:lumOff val="25000"/>
              </a:schemeClr>
            </a:solidFill>
          </a:ln>
        </p:spPr>
      </p:pic>
      <p:sp>
        <p:nvSpPr>
          <p:cNvPr id="6" name="TextBox 5">
            <a:extLst>
              <a:ext uri="{FF2B5EF4-FFF2-40B4-BE49-F238E27FC236}">
                <a16:creationId xmlns:a16="http://schemas.microsoft.com/office/drawing/2014/main" id="{832D1AA7-DB5A-4335-9C41-D53ECFF86078}"/>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spTree>
    <p:extLst>
      <p:ext uri="{BB962C8B-B14F-4D97-AF65-F5344CB8AC3E}">
        <p14:creationId xmlns:p14="http://schemas.microsoft.com/office/powerpoint/2010/main" val="343953458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AB02DF-D93D-428F-B206-F8BD81E5F6CB}"/>
              </a:ext>
            </a:extLst>
          </p:cNvPr>
          <p:cNvSpPr/>
          <p:nvPr/>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4" name="Diagram 3">
            <a:extLst>
              <a:ext uri="{FF2B5EF4-FFF2-40B4-BE49-F238E27FC236}">
                <a16:creationId xmlns:a16="http://schemas.microsoft.com/office/drawing/2014/main" id="{4364AD1F-6E1B-4D34-A893-E319EED2EBA4}"/>
              </a:ext>
            </a:extLst>
          </p:cNvPr>
          <p:cNvGraphicFramePr/>
          <p:nvPr>
            <p:extLst>
              <p:ext uri="{D42A27DB-BD31-4B8C-83A1-F6EECF244321}">
                <p14:modId xmlns:p14="http://schemas.microsoft.com/office/powerpoint/2010/main" val="94072526"/>
              </p:ext>
            </p:extLst>
          </p:nvPr>
        </p:nvGraphicFramePr>
        <p:xfrm>
          <a:off x="495300" y="4114800"/>
          <a:ext cx="11201400"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2">
            <a:extLst>
              <a:ext uri="{FF2B5EF4-FFF2-40B4-BE49-F238E27FC236}">
                <a16:creationId xmlns:a16="http://schemas.microsoft.com/office/drawing/2014/main" id="{0D1A54A4-8CCC-4C6F-9F6C-510E3D188B45}"/>
              </a:ext>
            </a:extLst>
          </p:cNvPr>
          <p:cNvSpPr>
            <a:spLocks noGrp="1" noChangeArrowheads="1"/>
          </p:cNvSpPr>
          <p:nvPr>
            <p:ph type="title"/>
          </p:nvPr>
        </p:nvSpPr>
        <p:spPr>
          <a:xfrm>
            <a:off x="0" y="9525"/>
            <a:ext cx="12192000" cy="1325563"/>
          </a:xfrm>
        </p:spPr>
        <p:txBody>
          <a:bodyPr>
            <a:noAutofit/>
          </a:bodyPr>
          <a:lstStyle/>
          <a:p>
            <a:pPr algn="ctr"/>
            <a:r>
              <a:rPr lang="en-US" altLang="en-US" dirty="0">
                <a:latin typeface="Montserrat" panose="00000500000000000000" pitchFamily="2" charset="0"/>
              </a:rPr>
              <a:t>La </a:t>
            </a:r>
            <a:r>
              <a:rPr lang="en-US" altLang="en-US" dirty="0" err="1">
                <a:latin typeface="Montserrat" panose="00000500000000000000" pitchFamily="2" charset="0"/>
              </a:rPr>
              <a:t>Visión</a:t>
            </a:r>
            <a:endParaRPr lang="es-US" dirty="0">
              <a:latin typeface="Montserrat" panose="00000500000000000000" pitchFamily="2" charset="0"/>
            </a:endParaRPr>
          </a:p>
        </p:txBody>
      </p:sp>
      <p:sp>
        <p:nvSpPr>
          <p:cNvPr id="8" name="Content Placeholder 6">
            <a:extLst>
              <a:ext uri="{FF2B5EF4-FFF2-40B4-BE49-F238E27FC236}">
                <a16:creationId xmlns:a16="http://schemas.microsoft.com/office/drawing/2014/main" id="{0B07464D-86C6-4F90-A9AB-7E3FA0501F70}"/>
              </a:ext>
            </a:extLst>
          </p:cNvPr>
          <p:cNvSpPr>
            <a:spLocks noGrp="1"/>
          </p:cNvSpPr>
          <p:nvPr>
            <p:ph idx="1"/>
          </p:nvPr>
        </p:nvSpPr>
        <p:spPr>
          <a:xfrm>
            <a:off x="495300" y="1335088"/>
            <a:ext cx="11201400" cy="4837112"/>
          </a:xfrm>
        </p:spPr>
        <p:txBody>
          <a:bodyPr>
            <a:noAutofit/>
          </a:bodyPr>
          <a:lstStyle/>
          <a:p>
            <a:pPr>
              <a:spcBef>
                <a:spcPts val="1200"/>
              </a:spcBef>
              <a:spcAft>
                <a:spcPts val="1200"/>
              </a:spcAft>
              <a:buFont typeface="Wingdings" panose="05000000000000000000" pitchFamily="2" charset="2"/>
              <a:buChar char="§"/>
            </a:pPr>
            <a:r>
              <a:rPr lang="es-US" sz="2800" dirty="0">
                <a:latin typeface="Montserrat" panose="00000500000000000000" pitchFamily="2" charset="0"/>
              </a:rPr>
              <a:t>Los Planes Generales incluyen declaraciones de visión como </a:t>
            </a:r>
            <a:r>
              <a:rPr lang="es-US" sz="2800" b="1" dirty="0">
                <a:latin typeface="Montserrat" panose="00000500000000000000" pitchFamily="2" charset="0"/>
              </a:rPr>
              <a:t>declaraciones de aspiraciones</a:t>
            </a:r>
            <a:r>
              <a:rPr lang="es-US" sz="2800" dirty="0">
                <a:latin typeface="Montserrat" panose="00000500000000000000" pitchFamily="2" charset="0"/>
              </a:rPr>
              <a:t> que enmarcan las necesidades y deseos de la comunidad. </a:t>
            </a:r>
          </a:p>
          <a:p>
            <a:pPr>
              <a:spcBef>
                <a:spcPts val="1200"/>
              </a:spcBef>
              <a:spcAft>
                <a:spcPts val="1200"/>
              </a:spcAft>
              <a:buFont typeface="Wingdings" panose="05000000000000000000" pitchFamily="2" charset="2"/>
              <a:buChar char="§"/>
            </a:pPr>
            <a:r>
              <a:rPr lang="es-US" sz="2800" dirty="0">
                <a:latin typeface="Montserrat" panose="00000500000000000000" pitchFamily="2" charset="0"/>
              </a:rPr>
              <a:t>La Visión </a:t>
            </a:r>
            <a:r>
              <a:rPr lang="es-ES" sz="2800" dirty="0">
                <a:latin typeface="Montserrat" panose="00000500000000000000" pitchFamily="2" charset="0"/>
              </a:rPr>
              <a:t>está </a:t>
            </a:r>
            <a:r>
              <a:rPr lang="es-US" sz="2800" dirty="0">
                <a:latin typeface="Montserrat" panose="00000500000000000000" pitchFamily="2" charset="0"/>
              </a:rPr>
              <a:t>importante porque las metas, políticas y programas nuevos o actualizados del Plan General tendrán que reflejarlos y su dirección. </a:t>
            </a:r>
          </a:p>
        </p:txBody>
      </p:sp>
      <p:sp>
        <p:nvSpPr>
          <p:cNvPr id="9" name="TextBox 8">
            <a:extLst>
              <a:ext uri="{FF2B5EF4-FFF2-40B4-BE49-F238E27FC236}">
                <a16:creationId xmlns:a16="http://schemas.microsoft.com/office/drawing/2014/main" id="{D630313E-BB0C-443E-B752-3BCD3D4456C5}"/>
              </a:ext>
            </a:extLst>
          </p:cNvPr>
          <p:cNvSpPr txBox="1"/>
          <p:nvPr/>
        </p:nvSpPr>
        <p:spPr>
          <a:xfrm>
            <a:off x="1219200" y="4343400"/>
            <a:ext cx="6781800" cy="338554"/>
          </a:xfrm>
          <a:prstGeom prst="rect">
            <a:avLst/>
          </a:prstGeom>
          <a:noFill/>
        </p:spPr>
        <p:txBody>
          <a:bodyPr wrap="square">
            <a:spAutoFit/>
          </a:bodyPr>
          <a:lstStyle/>
          <a:p>
            <a:r>
              <a:rPr lang="es-ES" sz="1600" dirty="0">
                <a:solidFill>
                  <a:srgbClr val="9C877B"/>
                </a:solidFill>
                <a:latin typeface="Montserrat" panose="00000500000000000000" pitchFamily="2" charset="0"/>
              </a:rPr>
              <a:t>Proceso de Refinamiento de la Visión</a:t>
            </a:r>
            <a:endParaRPr lang="en-US" sz="1600" dirty="0">
              <a:solidFill>
                <a:srgbClr val="9C877B"/>
              </a:solidFill>
            </a:endParaRPr>
          </a:p>
        </p:txBody>
      </p:sp>
    </p:spTree>
    <p:extLst>
      <p:ext uri="{BB962C8B-B14F-4D97-AF65-F5344CB8AC3E}">
        <p14:creationId xmlns:p14="http://schemas.microsoft.com/office/powerpoint/2010/main" val="3359729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6A79649-D0ED-46CD-B5EC-22341799A0A4}"/>
              </a:ext>
            </a:extLst>
          </p:cNvPr>
          <p:cNvSpPr>
            <a:spLocks noGrp="1" noChangeArrowheads="1"/>
          </p:cNvSpPr>
          <p:nvPr>
            <p:ph type="title"/>
          </p:nvPr>
        </p:nvSpPr>
        <p:spPr>
          <a:xfrm>
            <a:off x="0" y="2766218"/>
            <a:ext cx="12192000" cy="1325563"/>
          </a:xfrm>
        </p:spPr>
        <p:txBody>
          <a:bodyPr/>
          <a:lstStyle/>
          <a:p>
            <a:r>
              <a:rPr lang="es-US" dirty="0">
                <a:latin typeface="Montserrat" panose="00000500000000000000" pitchFamily="2" charset="0"/>
              </a:rPr>
              <a:t>LA VISIÓN</a:t>
            </a:r>
          </a:p>
        </p:txBody>
      </p:sp>
    </p:spTree>
    <p:extLst>
      <p:ext uri="{BB962C8B-B14F-4D97-AF65-F5344CB8AC3E}">
        <p14:creationId xmlns:p14="http://schemas.microsoft.com/office/powerpoint/2010/main" val="178582764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tree, sky, outdoor&#10;&#10;Description automatically generated">
            <a:extLst>
              <a:ext uri="{FF2B5EF4-FFF2-40B4-BE49-F238E27FC236}">
                <a16:creationId xmlns:a16="http://schemas.microsoft.com/office/drawing/2014/main" id="{60E4A010-18E8-4AC2-A7BF-382C5AC5FEC7}"/>
              </a:ext>
            </a:extLst>
          </p:cNvPr>
          <p:cNvPicPr>
            <a:picLocks noChangeAspect="1"/>
          </p:cNvPicPr>
          <p:nvPr/>
        </p:nvPicPr>
        <p:blipFill rotWithShape="1">
          <a:blip r:embed="rId3"/>
          <a:srcRect l="6452" r="46774"/>
          <a:stretch/>
        </p:blipFill>
        <p:spPr>
          <a:xfrm>
            <a:off x="457200" y="3962400"/>
            <a:ext cx="2209800" cy="2362200"/>
          </a:xfrm>
          <a:prstGeom prst="rect">
            <a:avLst/>
          </a:prstGeom>
        </p:spPr>
      </p:pic>
      <p:pic>
        <p:nvPicPr>
          <p:cNvPr id="7" name="Picture 6" descr="A picture containing person, outdoor, people, crowd&#10;&#10;Description automatically generated">
            <a:extLst>
              <a:ext uri="{FF2B5EF4-FFF2-40B4-BE49-F238E27FC236}">
                <a16:creationId xmlns:a16="http://schemas.microsoft.com/office/drawing/2014/main" id="{9174B65D-F656-471A-8ADC-7071A7E4C1C7}"/>
              </a:ext>
            </a:extLst>
          </p:cNvPr>
          <p:cNvPicPr>
            <a:picLocks noChangeAspect="1"/>
          </p:cNvPicPr>
          <p:nvPr/>
        </p:nvPicPr>
        <p:blipFill rotWithShape="1">
          <a:blip r:embed="rId4"/>
          <a:srcRect l="21506" r="16128"/>
          <a:stretch/>
        </p:blipFill>
        <p:spPr>
          <a:xfrm>
            <a:off x="457200" y="1347788"/>
            <a:ext cx="2209800" cy="2362200"/>
          </a:xfrm>
          <a:prstGeom prst="rect">
            <a:avLst/>
          </a:prstGeom>
        </p:spPr>
      </p:pic>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2895600" y="1219200"/>
            <a:ext cx="8763000" cy="2362200"/>
          </a:xfrm>
        </p:spPr>
        <p:txBody>
          <a:bodyPr>
            <a:noAutofit/>
          </a:bodyPr>
          <a:lstStyle/>
          <a:p>
            <a:pPr marL="0" indent="0">
              <a:spcBef>
                <a:spcPts val="1200"/>
              </a:spcBef>
              <a:spcAft>
                <a:spcPts val="1200"/>
              </a:spcAft>
              <a:buNone/>
            </a:pPr>
            <a:r>
              <a:rPr lang="es-US" sz="2800" b="1" dirty="0">
                <a:latin typeface="Montserrat" panose="00000500000000000000" pitchFamily="2" charset="0"/>
              </a:rPr>
              <a:t>Inclusiva: </a:t>
            </a:r>
            <a:r>
              <a:rPr lang="es-ES" sz="2800" dirty="0">
                <a:latin typeface="Montserrat" panose="00000500000000000000" pitchFamily="2" charset="0"/>
              </a:rPr>
              <a:t>Todas y todos son bienvenidos, se anima activamente a todas las personas y grupos a unirse al proceso de toma de decisiones en el vecindario y la ciudad, y se identifican y eliminan las barreras para la participación.</a:t>
            </a:r>
            <a:endParaRPr lang="es-US" sz="2800" dirty="0">
              <a:latin typeface="Montserrat" panose="00000500000000000000" pitchFamily="2" charset="0"/>
            </a:endParaRPr>
          </a:p>
        </p:txBody>
      </p:sp>
      <p:sp>
        <p:nvSpPr>
          <p:cNvPr id="11" name="Title 2">
            <a:extLst>
              <a:ext uri="{FF2B5EF4-FFF2-40B4-BE49-F238E27FC236}">
                <a16:creationId xmlns:a16="http://schemas.microsoft.com/office/drawing/2014/main" id="{6F81015A-DB10-43C9-A6C3-149BB6BC3C36}"/>
              </a:ext>
            </a:extLst>
          </p:cNvPr>
          <p:cNvSpPr>
            <a:spLocks noGrp="1" noChangeArrowheads="1"/>
          </p:cNvSpPr>
          <p:nvPr>
            <p:ph type="title"/>
          </p:nvPr>
        </p:nvSpPr>
        <p:spPr>
          <a:xfrm>
            <a:off x="0" y="9525"/>
            <a:ext cx="12192000" cy="1325563"/>
          </a:xfrm>
        </p:spPr>
        <p:txBody>
          <a:bodyPr>
            <a:noAutofit/>
          </a:bodyPr>
          <a:lstStyle/>
          <a:p>
            <a:pPr algn="ctr"/>
            <a:r>
              <a:rPr lang="en-US" altLang="en-US" b="1" dirty="0">
                <a:latin typeface="Montserrat" panose="00000500000000000000" pitchFamily="2" charset="0"/>
              </a:rPr>
              <a:t>La </a:t>
            </a:r>
            <a:r>
              <a:rPr lang="en-US" altLang="en-US" b="1" dirty="0" err="1">
                <a:latin typeface="Montserrat" panose="00000500000000000000" pitchFamily="2" charset="0"/>
              </a:rPr>
              <a:t>Visión</a:t>
            </a:r>
            <a:endParaRPr lang="es-US" dirty="0">
              <a:latin typeface="Montserrat" panose="00000500000000000000" pitchFamily="2" charset="0"/>
            </a:endParaRPr>
          </a:p>
        </p:txBody>
      </p:sp>
      <p:sp>
        <p:nvSpPr>
          <p:cNvPr id="14" name="Content Placeholder 6">
            <a:extLst>
              <a:ext uri="{FF2B5EF4-FFF2-40B4-BE49-F238E27FC236}">
                <a16:creationId xmlns:a16="http://schemas.microsoft.com/office/drawing/2014/main" id="{869B29B9-E12F-4139-9F74-B0A13F6FB96E}"/>
              </a:ext>
            </a:extLst>
          </p:cNvPr>
          <p:cNvSpPr txBox="1">
            <a:spLocks/>
          </p:cNvSpPr>
          <p:nvPr/>
        </p:nvSpPr>
        <p:spPr bwMode="auto">
          <a:xfrm>
            <a:off x="2895600" y="3810000"/>
            <a:ext cx="8763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lumMod val="65000"/>
                    <a:lumOff val="35000"/>
                  </a:schemeClr>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lumMod val="65000"/>
                    <a:lumOff val="35000"/>
                  </a:schemeClr>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spcAft>
                <a:spcPts val="1200"/>
              </a:spcAft>
              <a:buNone/>
            </a:pPr>
            <a:r>
              <a:rPr lang="es-US" sz="2800" b="1" dirty="0">
                <a:latin typeface="Montserrat" panose="00000500000000000000" pitchFamily="2" charset="0"/>
              </a:rPr>
              <a:t>Justa: </a:t>
            </a:r>
            <a:r>
              <a:rPr lang="es-ES" sz="2800" dirty="0">
                <a:latin typeface="Montserrat" panose="00000500000000000000" pitchFamily="2" charset="0"/>
              </a:rPr>
              <a:t>Se logra la justicia social y ambiental para todas las personas.</a:t>
            </a:r>
          </a:p>
        </p:txBody>
      </p:sp>
      <p:sp>
        <p:nvSpPr>
          <p:cNvPr id="8" name="TextBox 7">
            <a:extLst>
              <a:ext uri="{FF2B5EF4-FFF2-40B4-BE49-F238E27FC236}">
                <a16:creationId xmlns:a16="http://schemas.microsoft.com/office/drawing/2014/main" id="{98FE1B70-F40A-44C9-9A97-98B946BCD001}"/>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spTree>
    <p:extLst>
      <p:ext uri="{BB962C8B-B14F-4D97-AF65-F5344CB8AC3E}">
        <p14:creationId xmlns:p14="http://schemas.microsoft.com/office/powerpoint/2010/main" val="427523921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9590E86-63EE-4D79-8AEB-D54D6D3E79B3}"/>
              </a:ext>
            </a:extLst>
          </p:cNvPr>
          <p:cNvSpPr/>
          <p:nvPr/>
        </p:nvSpPr>
        <p:spPr>
          <a:xfrm>
            <a:off x="0" y="0"/>
            <a:ext cx="12192000" cy="6858000"/>
          </a:xfrm>
          <a:prstGeom prst="rect">
            <a:avLst/>
          </a:prstGeom>
          <a:solidFill>
            <a:srgbClr val="8E153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363" name="Text Placeholder 2">
            <a:extLst>
              <a:ext uri="{FF2B5EF4-FFF2-40B4-BE49-F238E27FC236}">
                <a16:creationId xmlns:a16="http://schemas.microsoft.com/office/drawing/2014/main" id="{BEDA4CCA-06C7-487C-A73B-CF7607D3BFDE}"/>
              </a:ext>
            </a:extLst>
          </p:cNvPr>
          <p:cNvSpPr txBox="1">
            <a:spLocks/>
          </p:cNvSpPr>
          <p:nvPr/>
        </p:nvSpPr>
        <p:spPr bwMode="auto">
          <a:xfrm>
            <a:off x="381000" y="2743200"/>
            <a:ext cx="11430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Times" panose="02020603050405020304" pitchFamily="18" charset="0"/>
                <a:ea typeface="MS PGothic" panose="020B0600070205080204" pitchFamily="34" charset="-128"/>
              </a:defRPr>
            </a:lvl1pPr>
            <a:lvl2pPr marL="742950" indent="-285750" defTabSz="457200">
              <a:defRPr sz="2400">
                <a:solidFill>
                  <a:schemeClr val="tx1"/>
                </a:solidFill>
                <a:latin typeface="Times" panose="02020603050405020304" pitchFamily="18" charset="0"/>
                <a:ea typeface="MS PGothic" panose="020B0600070205080204" pitchFamily="34" charset="-128"/>
              </a:defRPr>
            </a:lvl2pPr>
            <a:lvl3pPr marL="1143000" indent="-228600" defTabSz="457200">
              <a:defRPr sz="2400">
                <a:solidFill>
                  <a:schemeClr val="tx1"/>
                </a:solidFill>
                <a:latin typeface="Times" panose="02020603050405020304" pitchFamily="18" charset="0"/>
                <a:ea typeface="MS PGothic" panose="020B0600070205080204" pitchFamily="34" charset="-128"/>
              </a:defRPr>
            </a:lvl3pPr>
            <a:lvl4pPr marL="1600200" indent="-228600" defTabSz="457200">
              <a:defRPr sz="2400">
                <a:solidFill>
                  <a:schemeClr val="tx1"/>
                </a:solidFill>
                <a:latin typeface="Times" panose="02020603050405020304" pitchFamily="18" charset="0"/>
                <a:ea typeface="MS PGothic" panose="020B0600070205080204" pitchFamily="34" charset="-128"/>
              </a:defRPr>
            </a:lvl4pPr>
            <a:lvl5pPr marL="2057400" indent="-228600" defTabSz="457200">
              <a:defRPr sz="2400">
                <a:solidFill>
                  <a:schemeClr val="tx1"/>
                </a:solidFill>
                <a:latin typeface="Times"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lnSpc>
                <a:spcPts val="4400"/>
              </a:lnSpc>
              <a:spcBef>
                <a:spcPts val="600"/>
              </a:spcBef>
              <a:buFont typeface="Arial" panose="020B0604020202020204" pitchFamily="34" charset="0"/>
              <a:buNone/>
            </a:pPr>
            <a:endParaRPr lang="en-US" altLang="en-US" sz="3200" b="1" dirty="0">
              <a:solidFill>
                <a:schemeClr val="bg1"/>
              </a:solidFill>
              <a:latin typeface="Avenir LT Std 65 Medium" panose="020B0603020203020204" pitchFamily="34" charset="0"/>
            </a:endParaRPr>
          </a:p>
          <a:p>
            <a:pPr algn="ctr">
              <a:lnSpc>
                <a:spcPts val="4400"/>
              </a:lnSpc>
              <a:spcBef>
                <a:spcPts val="600"/>
              </a:spcBef>
              <a:buSzPct val="100000"/>
            </a:pPr>
            <a:r>
              <a:rPr lang="es-419" altLang="es-419" sz="2800" dirty="0">
                <a:solidFill>
                  <a:srgbClr val="FFFFFF"/>
                </a:solidFill>
                <a:latin typeface="Avenir LT Std 35 Light" panose="020B0402020203020204" pitchFamily="34" charset="0"/>
              </a:rPr>
              <a:t>La Ciudad de Santa Rosa tiene el compromiso de crear un </a:t>
            </a:r>
            <a:r>
              <a:rPr lang="es-419" altLang="es-419" sz="2800" b="1" dirty="0">
                <a:solidFill>
                  <a:srgbClr val="FFFFFF"/>
                </a:solidFill>
                <a:latin typeface="Avenir LT Std 65 Medium" panose="020B0603020203020204" pitchFamily="34" charset="0"/>
              </a:rPr>
              <a:t>ambiente totalmente seguro</a:t>
            </a:r>
            <a:r>
              <a:rPr lang="es-419" altLang="es-419" sz="2800" dirty="0">
                <a:solidFill>
                  <a:srgbClr val="FFFFFF"/>
                </a:solidFill>
                <a:latin typeface="Avenir LT Std 35 Light" panose="020B0402020203020204" pitchFamily="34" charset="0"/>
              </a:rPr>
              <a:t> e </a:t>
            </a:r>
            <a:r>
              <a:rPr lang="es-419" altLang="es-419" sz="2800" b="1" dirty="0">
                <a:solidFill>
                  <a:srgbClr val="FFFFFF"/>
                </a:solidFill>
                <a:latin typeface="Avenir LT Std 65 Medium" panose="020B0603020203020204" pitchFamily="34" charset="0"/>
              </a:rPr>
              <a:t>inclusivo</a:t>
            </a:r>
            <a:r>
              <a:rPr lang="es-419" altLang="es-419" sz="2800" dirty="0">
                <a:solidFill>
                  <a:srgbClr val="FFFFFF"/>
                </a:solidFill>
                <a:latin typeface="Avenir LT Std 35 Light" panose="020B0402020203020204" pitchFamily="34" charset="0"/>
              </a:rPr>
              <a:t>. No toleraremos ningún discurso ni acción de odio y contamos con el personal adecuado para verificar que todos participen de manera respetuosa (o de lo contrario serán retirados). Si fuera necesario, también finalizaremos inmediatamente la reunión. Si la reunión se interrumpe, planearemos grabar otra presentación sin participantes, que se publicará en el sitio web del proyecto. </a:t>
            </a:r>
          </a:p>
          <a:p>
            <a:pPr algn="ctr">
              <a:lnSpc>
                <a:spcPts val="4400"/>
              </a:lnSpc>
              <a:spcBef>
                <a:spcPts val="2400"/>
              </a:spcBef>
              <a:buSzPct val="100000"/>
            </a:pPr>
            <a:r>
              <a:rPr lang="en-US" altLang="es-419" sz="1800" i="1" dirty="0">
                <a:solidFill>
                  <a:srgbClr val="FFFFFF"/>
                </a:solidFill>
                <a:latin typeface="Avenir LT Std 35 Light" panose="020B0402020203020204" pitchFamily="34" charset="0"/>
                <a:cs typeface="Aharoni" panose="02010803020104030203" pitchFamily="2" charset="-79"/>
              </a:rPr>
              <a:t>El taller de hoy </a:t>
            </a:r>
            <a:r>
              <a:rPr lang="en-US" altLang="es-419" sz="1800" i="1" dirty="0" err="1">
                <a:solidFill>
                  <a:srgbClr val="FFFFFF"/>
                </a:solidFill>
                <a:latin typeface="Avenir LT Std 35 Light" panose="020B0402020203020204" pitchFamily="34" charset="0"/>
                <a:cs typeface="Aharoni" panose="02010803020104030203" pitchFamily="2" charset="-79"/>
              </a:rPr>
              <a:t>está</a:t>
            </a:r>
            <a:r>
              <a:rPr lang="en-US" altLang="es-419" sz="1800" i="1" dirty="0">
                <a:solidFill>
                  <a:srgbClr val="FFFFFF"/>
                </a:solidFill>
                <a:latin typeface="Avenir LT Std 35 Light" panose="020B0402020203020204" pitchFamily="34" charset="0"/>
                <a:cs typeface="Aharoni" panose="02010803020104030203" pitchFamily="2" charset="-79"/>
              </a:rPr>
              <a:t> </a:t>
            </a:r>
            <a:r>
              <a:rPr lang="en-US" altLang="es-419" sz="1800" i="1" dirty="0" err="1">
                <a:solidFill>
                  <a:srgbClr val="FFFFFF"/>
                </a:solidFill>
                <a:latin typeface="Avenir LT Std 35 Light" panose="020B0402020203020204" pitchFamily="34" charset="0"/>
                <a:cs typeface="Aharoni" panose="02010803020104030203" pitchFamily="2" charset="-79"/>
              </a:rPr>
              <a:t>siendo</a:t>
            </a:r>
            <a:r>
              <a:rPr lang="en-US" altLang="es-419" sz="1800" i="1" dirty="0">
                <a:solidFill>
                  <a:srgbClr val="FFFFFF"/>
                </a:solidFill>
                <a:latin typeface="Avenir LT Std 35 Light" panose="020B0402020203020204" pitchFamily="34" charset="0"/>
                <a:cs typeface="Aharoni" panose="02010803020104030203" pitchFamily="2" charset="-79"/>
              </a:rPr>
              <a:t> </a:t>
            </a:r>
            <a:r>
              <a:rPr lang="en-US" altLang="es-419" sz="1800" i="1" dirty="0" err="1">
                <a:solidFill>
                  <a:srgbClr val="FFFFFF"/>
                </a:solidFill>
                <a:latin typeface="Avenir LT Std 35 Light" panose="020B0402020203020204" pitchFamily="34" charset="0"/>
                <a:cs typeface="Aharoni" panose="02010803020104030203" pitchFamily="2" charset="-79"/>
              </a:rPr>
              <a:t>grabada</a:t>
            </a:r>
            <a:endParaRPr lang="en-US" altLang="es-419" sz="1800" i="1" dirty="0">
              <a:solidFill>
                <a:srgbClr val="FFFFFF"/>
              </a:solidFill>
              <a:latin typeface="Avenir LT Std 35 Light" panose="020B0402020203020204" pitchFamily="34" charset="0"/>
              <a:cs typeface="Aharoni" panose="02010803020104030203" pitchFamily="2" charset="-79"/>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ountain, grass, outdoor, sky&#10;&#10;Description automatically generated">
            <a:extLst>
              <a:ext uri="{FF2B5EF4-FFF2-40B4-BE49-F238E27FC236}">
                <a16:creationId xmlns:a16="http://schemas.microsoft.com/office/drawing/2014/main" id="{11E93B47-F23E-429A-BA2B-CFC06191401D}"/>
              </a:ext>
            </a:extLst>
          </p:cNvPr>
          <p:cNvPicPr>
            <a:picLocks noChangeAspect="1"/>
          </p:cNvPicPr>
          <p:nvPr/>
        </p:nvPicPr>
        <p:blipFill rotWithShape="1">
          <a:blip r:embed="rId3"/>
          <a:srcRect l="43548" r="9678"/>
          <a:stretch/>
        </p:blipFill>
        <p:spPr>
          <a:xfrm>
            <a:off x="457200" y="3962400"/>
            <a:ext cx="2209800" cy="2362200"/>
          </a:xfrm>
          <a:prstGeom prst="rect">
            <a:avLst/>
          </a:prstGeom>
        </p:spPr>
      </p:pic>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2895600" y="1295400"/>
            <a:ext cx="8763000" cy="2362200"/>
          </a:xfrm>
        </p:spPr>
        <p:txBody>
          <a:bodyPr>
            <a:noAutofit/>
          </a:bodyPr>
          <a:lstStyle/>
          <a:p>
            <a:pPr marL="0" indent="0">
              <a:spcBef>
                <a:spcPts val="1200"/>
              </a:spcBef>
              <a:spcAft>
                <a:spcPts val="1200"/>
              </a:spcAft>
              <a:buNone/>
            </a:pPr>
            <a:r>
              <a:rPr lang="es-US" sz="2600" b="1" dirty="0">
                <a:latin typeface="Montserrat" panose="00000500000000000000" pitchFamily="2" charset="0"/>
              </a:rPr>
              <a:t>Saludable: </a:t>
            </a:r>
            <a:r>
              <a:rPr lang="es-ES" sz="2600" dirty="0">
                <a:latin typeface="Montserrat" panose="00000500000000000000" pitchFamily="2" charset="0"/>
              </a:rPr>
              <a:t>Los vecindarios son comunidades saludables, vibrantes y de servicio completo, ancladas por edificios y espacios públicos al aire libre que son inclusivos y accesibles y que ofrecen lugares seguros y acogedores para que todos los grupos se reúnan. </a:t>
            </a:r>
            <a:endParaRPr lang="es-US" sz="2600" dirty="0">
              <a:latin typeface="Montserrat" panose="00000500000000000000" pitchFamily="2" charset="0"/>
            </a:endParaRPr>
          </a:p>
        </p:txBody>
      </p:sp>
      <p:sp>
        <p:nvSpPr>
          <p:cNvPr id="11" name="Title 2">
            <a:extLst>
              <a:ext uri="{FF2B5EF4-FFF2-40B4-BE49-F238E27FC236}">
                <a16:creationId xmlns:a16="http://schemas.microsoft.com/office/drawing/2014/main" id="{6F81015A-DB10-43C9-A6C3-149BB6BC3C36}"/>
              </a:ext>
            </a:extLst>
          </p:cNvPr>
          <p:cNvSpPr>
            <a:spLocks noGrp="1" noChangeArrowheads="1"/>
          </p:cNvSpPr>
          <p:nvPr>
            <p:ph type="title"/>
          </p:nvPr>
        </p:nvSpPr>
        <p:spPr>
          <a:xfrm>
            <a:off x="0" y="9525"/>
            <a:ext cx="12192000" cy="1325563"/>
          </a:xfrm>
        </p:spPr>
        <p:txBody>
          <a:bodyPr>
            <a:noAutofit/>
          </a:bodyPr>
          <a:lstStyle/>
          <a:p>
            <a:pPr algn="ctr"/>
            <a:r>
              <a:rPr lang="en-US" altLang="en-US" b="1" dirty="0">
                <a:latin typeface="Montserrat" panose="00000500000000000000" pitchFamily="2" charset="0"/>
              </a:rPr>
              <a:t>La </a:t>
            </a:r>
            <a:r>
              <a:rPr lang="en-US" altLang="en-US" b="1" dirty="0" err="1">
                <a:latin typeface="Montserrat" panose="00000500000000000000" pitchFamily="2" charset="0"/>
              </a:rPr>
              <a:t>Visión</a:t>
            </a:r>
            <a:endParaRPr lang="es-US" dirty="0">
              <a:latin typeface="Montserrat" panose="00000500000000000000" pitchFamily="2" charset="0"/>
            </a:endParaRPr>
          </a:p>
        </p:txBody>
      </p:sp>
      <p:sp>
        <p:nvSpPr>
          <p:cNvPr id="14" name="Content Placeholder 6">
            <a:extLst>
              <a:ext uri="{FF2B5EF4-FFF2-40B4-BE49-F238E27FC236}">
                <a16:creationId xmlns:a16="http://schemas.microsoft.com/office/drawing/2014/main" id="{869B29B9-E12F-4139-9F74-B0A13F6FB96E}"/>
              </a:ext>
            </a:extLst>
          </p:cNvPr>
          <p:cNvSpPr txBox="1">
            <a:spLocks/>
          </p:cNvSpPr>
          <p:nvPr/>
        </p:nvSpPr>
        <p:spPr bwMode="auto">
          <a:xfrm>
            <a:off x="2895600" y="3886200"/>
            <a:ext cx="8763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lumMod val="65000"/>
                    <a:lumOff val="35000"/>
                  </a:schemeClr>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lumMod val="65000"/>
                    <a:lumOff val="35000"/>
                  </a:schemeClr>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spcAft>
                <a:spcPts val="1200"/>
              </a:spcAft>
              <a:buFont typeface="Arial" panose="020B0604020202020204" pitchFamily="34" charset="0"/>
              <a:buNone/>
            </a:pPr>
            <a:r>
              <a:rPr lang="es-ES" sz="2600" b="1" dirty="0">
                <a:latin typeface="Montserrat" panose="00000500000000000000" pitchFamily="2" charset="0"/>
              </a:rPr>
              <a:t>Aguantador: </a:t>
            </a:r>
            <a:r>
              <a:rPr lang="es-ES" sz="2600" dirty="0">
                <a:latin typeface="Montserrat" panose="00000500000000000000" pitchFamily="2" charset="0"/>
              </a:rPr>
              <a:t>Todas las facetas de la comunidad, incluyendo la vivienda, la infraestructura y los servicios sociales, son sostenibles y resistentes a los cambios económicos y riesgos.</a:t>
            </a:r>
          </a:p>
        </p:txBody>
      </p:sp>
      <p:pic>
        <p:nvPicPr>
          <p:cNvPr id="8" name="Picture 2">
            <a:extLst>
              <a:ext uri="{FF2B5EF4-FFF2-40B4-BE49-F238E27FC236}">
                <a16:creationId xmlns:a16="http://schemas.microsoft.com/office/drawing/2014/main" id="{7F2D6CBD-E5F3-4019-8DCD-20AE142AFA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09688"/>
            <a:ext cx="236494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00EEC50-7813-4683-82F3-4809478ACCA3}"/>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spTree>
    <p:extLst>
      <p:ext uri="{BB962C8B-B14F-4D97-AF65-F5344CB8AC3E}">
        <p14:creationId xmlns:p14="http://schemas.microsoft.com/office/powerpoint/2010/main" val="349435354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C5F3E9-51B6-4215-B89B-EC985D3958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22" t="31343" r="29535" b="2411"/>
          <a:stretch/>
        </p:blipFill>
        <p:spPr bwMode="auto">
          <a:xfrm>
            <a:off x="457200" y="1335088"/>
            <a:ext cx="220980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6">
            <a:extLst>
              <a:ext uri="{FF2B5EF4-FFF2-40B4-BE49-F238E27FC236}">
                <a16:creationId xmlns:a16="http://schemas.microsoft.com/office/drawing/2014/main" id="{006D27D2-3D4E-46F1-A015-ED16CE8EE3ED}"/>
              </a:ext>
            </a:extLst>
          </p:cNvPr>
          <p:cNvSpPr txBox="1">
            <a:spLocks/>
          </p:cNvSpPr>
          <p:nvPr/>
        </p:nvSpPr>
        <p:spPr bwMode="auto">
          <a:xfrm>
            <a:off x="2895600" y="1219200"/>
            <a:ext cx="8763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lumMod val="65000"/>
                    <a:lumOff val="35000"/>
                  </a:schemeClr>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lumMod val="65000"/>
                    <a:lumOff val="35000"/>
                  </a:schemeClr>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spcAft>
                <a:spcPts val="1200"/>
              </a:spcAft>
              <a:buFont typeface="Arial" panose="020B0604020202020204" pitchFamily="34" charset="0"/>
              <a:buNone/>
            </a:pPr>
            <a:r>
              <a:rPr lang="es-US" sz="2600" b="1" dirty="0">
                <a:latin typeface="Montserrat" panose="00000500000000000000" pitchFamily="2" charset="0"/>
              </a:rPr>
              <a:t>Preparado: </a:t>
            </a:r>
            <a:r>
              <a:rPr lang="es-ES" sz="2600" dirty="0">
                <a:latin typeface="Montserrat" panose="00000500000000000000" pitchFamily="2" charset="0"/>
              </a:rPr>
              <a:t>Todas las y los residentes son conscientes de los riesgos de peligros naturales y causados por las personas y participan en esfuerzos de preparación del vecindario y de la Ciudad para emergencias</a:t>
            </a:r>
            <a:endParaRPr lang="es-US" sz="2600" dirty="0">
              <a:latin typeface="Montserrat" panose="00000500000000000000" pitchFamily="2" charset="0"/>
            </a:endParaRPr>
          </a:p>
        </p:txBody>
      </p:sp>
      <p:sp>
        <p:nvSpPr>
          <p:cNvPr id="6" name="Title 2">
            <a:extLst>
              <a:ext uri="{FF2B5EF4-FFF2-40B4-BE49-F238E27FC236}">
                <a16:creationId xmlns:a16="http://schemas.microsoft.com/office/drawing/2014/main" id="{1DAB0BC8-04D3-4023-9DC5-109C7CB47402}"/>
              </a:ext>
            </a:extLst>
          </p:cNvPr>
          <p:cNvSpPr>
            <a:spLocks noGrp="1" noChangeArrowheads="1"/>
          </p:cNvSpPr>
          <p:nvPr>
            <p:ph type="title"/>
          </p:nvPr>
        </p:nvSpPr>
        <p:spPr>
          <a:xfrm>
            <a:off x="0" y="9525"/>
            <a:ext cx="12192000" cy="1325563"/>
          </a:xfrm>
        </p:spPr>
        <p:txBody>
          <a:bodyPr>
            <a:noAutofit/>
          </a:bodyPr>
          <a:lstStyle/>
          <a:p>
            <a:pPr algn="ctr"/>
            <a:r>
              <a:rPr lang="en-US" altLang="en-US" b="1" dirty="0">
                <a:latin typeface="Montserrat" panose="00000500000000000000" pitchFamily="2" charset="0"/>
              </a:rPr>
              <a:t>La </a:t>
            </a:r>
            <a:r>
              <a:rPr lang="en-US" altLang="en-US" b="1" dirty="0" err="1">
                <a:latin typeface="Montserrat" panose="00000500000000000000" pitchFamily="2" charset="0"/>
              </a:rPr>
              <a:t>Visión</a:t>
            </a:r>
            <a:endParaRPr lang="es-US" dirty="0">
              <a:latin typeface="Montserrat" panose="00000500000000000000" pitchFamily="2" charset="0"/>
            </a:endParaRPr>
          </a:p>
        </p:txBody>
      </p:sp>
      <p:pic>
        <p:nvPicPr>
          <p:cNvPr id="7" name="Picture 11" descr="475 Palmilla Pl, Santa Rosa, CA 95407 - Multifamily Property for ...">
            <a:extLst>
              <a:ext uri="{FF2B5EF4-FFF2-40B4-BE49-F238E27FC236}">
                <a16:creationId xmlns:a16="http://schemas.microsoft.com/office/drawing/2014/main" id="{5ED5CC1F-12F3-4FFC-A8CD-A6D4FA10F7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72" r="44643" b="17000"/>
          <a:stretch/>
        </p:blipFill>
        <p:spPr bwMode="auto">
          <a:xfrm>
            <a:off x="457200" y="3581400"/>
            <a:ext cx="2209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6">
            <a:extLst>
              <a:ext uri="{FF2B5EF4-FFF2-40B4-BE49-F238E27FC236}">
                <a16:creationId xmlns:a16="http://schemas.microsoft.com/office/drawing/2014/main" id="{C5FF3360-81BA-4A2B-B38A-0988FB7ED2A0}"/>
              </a:ext>
            </a:extLst>
          </p:cNvPr>
          <p:cNvSpPr txBox="1">
            <a:spLocks/>
          </p:cNvSpPr>
          <p:nvPr/>
        </p:nvSpPr>
        <p:spPr bwMode="auto">
          <a:xfrm>
            <a:off x="2895600" y="3505200"/>
            <a:ext cx="8763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lumMod val="65000"/>
                    <a:lumOff val="35000"/>
                  </a:schemeClr>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lumMod val="65000"/>
                    <a:lumOff val="35000"/>
                  </a:schemeClr>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spcAft>
                <a:spcPts val="1200"/>
              </a:spcAft>
              <a:buFont typeface="Arial" panose="020B0604020202020204" pitchFamily="34" charset="0"/>
              <a:buNone/>
            </a:pPr>
            <a:r>
              <a:rPr lang="es-ES" sz="2600" b="1" dirty="0">
                <a:latin typeface="Montserrat" panose="00000500000000000000" pitchFamily="2" charset="0"/>
              </a:rPr>
              <a:t>Albergado: </a:t>
            </a:r>
            <a:r>
              <a:rPr lang="es-ES" sz="2600" dirty="0">
                <a:latin typeface="Montserrat" panose="00000500000000000000" pitchFamily="2" charset="0"/>
              </a:rPr>
              <a:t>Hay disponible una variedad de viviendas de alta calidad, seguras, cuidadosamente diseñadas y bien servidas por todos los niveles de asequibilidad para acomodar a todas las personas en la comunidad, incluyendo las y los trabajadores locales y las y los residentes anteriormente sin hogar.</a:t>
            </a:r>
            <a:endParaRPr lang="es-US" sz="2600" dirty="0">
              <a:latin typeface="Montserrat" panose="00000500000000000000" pitchFamily="2" charset="0"/>
            </a:endParaRPr>
          </a:p>
        </p:txBody>
      </p:sp>
      <p:sp>
        <p:nvSpPr>
          <p:cNvPr id="9" name="TextBox 8">
            <a:extLst>
              <a:ext uri="{FF2B5EF4-FFF2-40B4-BE49-F238E27FC236}">
                <a16:creationId xmlns:a16="http://schemas.microsoft.com/office/drawing/2014/main" id="{F168CD3D-F7A2-4E2B-9DF3-A699224F756F}"/>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spTree>
    <p:extLst>
      <p:ext uri="{BB962C8B-B14F-4D97-AF65-F5344CB8AC3E}">
        <p14:creationId xmlns:p14="http://schemas.microsoft.com/office/powerpoint/2010/main" val="4051942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a city&#10;&#10;Description automatically generated with low confidence">
            <a:extLst>
              <a:ext uri="{FF2B5EF4-FFF2-40B4-BE49-F238E27FC236}">
                <a16:creationId xmlns:a16="http://schemas.microsoft.com/office/drawing/2014/main" id="{01BE1748-3D38-41FE-A3FA-6A2CE479A98A}"/>
              </a:ext>
            </a:extLst>
          </p:cNvPr>
          <p:cNvPicPr>
            <a:picLocks noChangeAspect="1"/>
          </p:cNvPicPr>
          <p:nvPr/>
        </p:nvPicPr>
        <p:blipFill rotWithShape="1">
          <a:blip r:embed="rId2"/>
          <a:srcRect l="12904" r="24731"/>
          <a:stretch/>
        </p:blipFill>
        <p:spPr>
          <a:xfrm>
            <a:off x="457200" y="1335088"/>
            <a:ext cx="2209800" cy="2362200"/>
          </a:xfrm>
          <a:prstGeom prst="rect">
            <a:avLst/>
          </a:prstGeom>
        </p:spPr>
      </p:pic>
      <p:sp>
        <p:nvSpPr>
          <p:cNvPr id="9" name="Content Placeholder 6">
            <a:extLst>
              <a:ext uri="{FF2B5EF4-FFF2-40B4-BE49-F238E27FC236}">
                <a16:creationId xmlns:a16="http://schemas.microsoft.com/office/drawing/2014/main" id="{1566EBE6-D1A5-4A84-B382-2F47C5E911C3}"/>
              </a:ext>
            </a:extLst>
          </p:cNvPr>
          <p:cNvSpPr txBox="1">
            <a:spLocks/>
          </p:cNvSpPr>
          <p:nvPr/>
        </p:nvSpPr>
        <p:spPr bwMode="auto">
          <a:xfrm>
            <a:off x="2895600" y="1219200"/>
            <a:ext cx="8763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lumMod val="65000"/>
                    <a:lumOff val="35000"/>
                  </a:schemeClr>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lumMod val="65000"/>
                    <a:lumOff val="35000"/>
                  </a:schemeClr>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spcAft>
                <a:spcPts val="1200"/>
              </a:spcAft>
              <a:buFont typeface="Arial" panose="020B0604020202020204" pitchFamily="34" charset="0"/>
              <a:buNone/>
            </a:pPr>
            <a:r>
              <a:rPr lang="es-US" sz="2800" b="1" dirty="0">
                <a:latin typeface="Montserrat" panose="00000500000000000000" pitchFamily="2" charset="0"/>
              </a:rPr>
              <a:t>Equitativo: </a:t>
            </a:r>
            <a:r>
              <a:rPr lang="es-ES" sz="2800" dirty="0">
                <a:latin typeface="Montserrat" panose="00000500000000000000" pitchFamily="2" charset="0"/>
              </a:rPr>
              <a:t>Todas las personas tienen acceso conveniente y equitativo para satisfacer sus necesidades diarias—incluyendo alimentos saludables, recreación, educación, cuidado de niñas y niños, internet confiable y servicios de salud física y mental—y los miembros de la comunidad disfrutan una vida larga, satisfactoria y saludable.</a:t>
            </a:r>
          </a:p>
        </p:txBody>
      </p:sp>
      <p:sp>
        <p:nvSpPr>
          <p:cNvPr id="10" name="Title 2">
            <a:extLst>
              <a:ext uri="{FF2B5EF4-FFF2-40B4-BE49-F238E27FC236}">
                <a16:creationId xmlns:a16="http://schemas.microsoft.com/office/drawing/2014/main" id="{75578632-102C-4833-9760-D127391347F7}"/>
              </a:ext>
            </a:extLst>
          </p:cNvPr>
          <p:cNvSpPr>
            <a:spLocks noGrp="1" noChangeArrowheads="1"/>
          </p:cNvSpPr>
          <p:nvPr>
            <p:ph type="title"/>
          </p:nvPr>
        </p:nvSpPr>
        <p:spPr>
          <a:xfrm>
            <a:off x="0" y="9525"/>
            <a:ext cx="12192000" cy="1325563"/>
          </a:xfrm>
        </p:spPr>
        <p:txBody>
          <a:bodyPr>
            <a:noAutofit/>
          </a:bodyPr>
          <a:lstStyle/>
          <a:p>
            <a:pPr algn="ctr"/>
            <a:r>
              <a:rPr lang="en-US" altLang="en-US" b="1" dirty="0">
                <a:latin typeface="Montserrat" panose="00000500000000000000" pitchFamily="2" charset="0"/>
              </a:rPr>
              <a:t>La </a:t>
            </a:r>
            <a:r>
              <a:rPr lang="en-US" altLang="en-US" b="1" dirty="0" err="1">
                <a:latin typeface="Montserrat" panose="00000500000000000000" pitchFamily="2" charset="0"/>
              </a:rPr>
              <a:t>Visión</a:t>
            </a:r>
            <a:endParaRPr lang="es-US" dirty="0">
              <a:latin typeface="Montserrat" panose="00000500000000000000" pitchFamily="2" charset="0"/>
            </a:endParaRPr>
          </a:p>
        </p:txBody>
      </p:sp>
      <p:sp>
        <p:nvSpPr>
          <p:cNvPr id="5" name="TextBox 4">
            <a:extLst>
              <a:ext uri="{FF2B5EF4-FFF2-40B4-BE49-F238E27FC236}">
                <a16:creationId xmlns:a16="http://schemas.microsoft.com/office/drawing/2014/main" id="{EFC882E6-0F4C-4893-A357-77564580C097}"/>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spTree>
    <p:extLst>
      <p:ext uri="{BB962C8B-B14F-4D97-AF65-F5344CB8AC3E}">
        <p14:creationId xmlns:p14="http://schemas.microsoft.com/office/powerpoint/2010/main" val="1885608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Santa Rosa Industrial Parks and Retail Center">
            <a:extLst>
              <a:ext uri="{FF2B5EF4-FFF2-40B4-BE49-F238E27FC236}">
                <a16:creationId xmlns:a16="http://schemas.microsoft.com/office/drawing/2014/main" id="{71B1C68A-BB87-47FF-BA07-07B1CC963F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07" r="18807" b="-766"/>
          <a:stretch/>
        </p:blipFill>
        <p:spPr bwMode="auto">
          <a:xfrm>
            <a:off x="457200" y="1335088"/>
            <a:ext cx="2209800" cy="2380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6">
            <a:extLst>
              <a:ext uri="{FF2B5EF4-FFF2-40B4-BE49-F238E27FC236}">
                <a16:creationId xmlns:a16="http://schemas.microsoft.com/office/drawing/2014/main" id="{7FD325CB-CE01-4450-9A00-B3A176D119CF}"/>
              </a:ext>
            </a:extLst>
          </p:cNvPr>
          <p:cNvSpPr txBox="1">
            <a:spLocks/>
          </p:cNvSpPr>
          <p:nvPr/>
        </p:nvSpPr>
        <p:spPr bwMode="auto">
          <a:xfrm>
            <a:off x="2895600" y="1219200"/>
            <a:ext cx="8839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lumMod val="65000"/>
                    <a:lumOff val="35000"/>
                  </a:schemeClr>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lumMod val="65000"/>
                    <a:lumOff val="35000"/>
                  </a:schemeClr>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spcAft>
                <a:spcPts val="1200"/>
              </a:spcAft>
              <a:buFont typeface="Arial" panose="020B0604020202020204" pitchFamily="34" charset="0"/>
              <a:buNone/>
            </a:pPr>
            <a:r>
              <a:rPr lang="es-US" sz="2400" b="1" dirty="0">
                <a:latin typeface="Montserrat" panose="00000500000000000000" pitchFamily="2" charset="0"/>
              </a:rPr>
              <a:t>Exitoso: </a:t>
            </a:r>
            <a:r>
              <a:rPr lang="es-ES" sz="2400" dirty="0">
                <a:latin typeface="Montserrat" panose="00000500000000000000" pitchFamily="2" charset="0"/>
              </a:rPr>
              <a:t>Las y los mejores empleadores son atraídos; los negocios de personas negras, latinos/latinas y otras minorías se encuentran en todos los rincones de la comunidad; los espacios de turismo y entretenimiento apoyan una ciudad vibrante; y trabajo significativo está disponible para las personas de todas las edades y orígenes en una economía próspera. </a:t>
            </a:r>
            <a:endParaRPr lang="es-US" sz="2400" dirty="0">
              <a:latin typeface="Montserrat" panose="00000500000000000000" pitchFamily="2" charset="0"/>
            </a:endParaRPr>
          </a:p>
        </p:txBody>
      </p:sp>
      <p:sp>
        <p:nvSpPr>
          <p:cNvPr id="4" name="Title 2">
            <a:extLst>
              <a:ext uri="{FF2B5EF4-FFF2-40B4-BE49-F238E27FC236}">
                <a16:creationId xmlns:a16="http://schemas.microsoft.com/office/drawing/2014/main" id="{30554E6E-9B98-476B-95C2-5C1C3C0AC666}"/>
              </a:ext>
            </a:extLst>
          </p:cNvPr>
          <p:cNvSpPr>
            <a:spLocks noGrp="1" noChangeArrowheads="1"/>
          </p:cNvSpPr>
          <p:nvPr>
            <p:ph type="title"/>
          </p:nvPr>
        </p:nvSpPr>
        <p:spPr>
          <a:xfrm>
            <a:off x="0" y="9525"/>
            <a:ext cx="12192000" cy="1325563"/>
          </a:xfrm>
        </p:spPr>
        <p:txBody>
          <a:bodyPr>
            <a:noAutofit/>
          </a:bodyPr>
          <a:lstStyle/>
          <a:p>
            <a:pPr algn="ctr"/>
            <a:r>
              <a:rPr lang="en-US" altLang="en-US" b="1" dirty="0">
                <a:latin typeface="Montserrat" panose="00000500000000000000" pitchFamily="2" charset="0"/>
              </a:rPr>
              <a:t>La </a:t>
            </a:r>
            <a:r>
              <a:rPr lang="en-US" altLang="en-US" b="1" dirty="0" err="1">
                <a:latin typeface="Montserrat" panose="00000500000000000000" pitchFamily="2" charset="0"/>
              </a:rPr>
              <a:t>Visión</a:t>
            </a:r>
            <a:endParaRPr lang="es-US" dirty="0">
              <a:latin typeface="Montserrat" panose="00000500000000000000" pitchFamily="2" charset="0"/>
            </a:endParaRPr>
          </a:p>
        </p:txBody>
      </p:sp>
      <p:pic>
        <p:nvPicPr>
          <p:cNvPr id="5" name="Picture 5" descr="A bus that is parked on the side of a road&#10;&#10;Description automatically generated">
            <a:extLst>
              <a:ext uri="{FF2B5EF4-FFF2-40B4-BE49-F238E27FC236}">
                <a16:creationId xmlns:a16="http://schemas.microsoft.com/office/drawing/2014/main" id="{4B56ECF2-841F-462C-8F0E-5E265C0D6B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178" t="9596" r="28348" b="12203"/>
          <a:stretch/>
        </p:blipFill>
        <p:spPr bwMode="auto">
          <a:xfrm>
            <a:off x="457200" y="4114799"/>
            <a:ext cx="2209800" cy="228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6">
            <a:extLst>
              <a:ext uri="{FF2B5EF4-FFF2-40B4-BE49-F238E27FC236}">
                <a16:creationId xmlns:a16="http://schemas.microsoft.com/office/drawing/2014/main" id="{41D5E50D-E1F4-4FCC-AE5A-609202897952}"/>
              </a:ext>
            </a:extLst>
          </p:cNvPr>
          <p:cNvSpPr>
            <a:spLocks noGrp="1"/>
          </p:cNvSpPr>
          <p:nvPr>
            <p:ph idx="1"/>
          </p:nvPr>
        </p:nvSpPr>
        <p:spPr>
          <a:xfrm>
            <a:off x="2895600" y="4038600"/>
            <a:ext cx="8763000" cy="2362200"/>
          </a:xfrm>
        </p:spPr>
        <p:txBody>
          <a:bodyPr>
            <a:noAutofit/>
          </a:bodyPr>
          <a:lstStyle/>
          <a:p>
            <a:pPr marL="0" indent="0">
              <a:spcBef>
                <a:spcPts val="1200"/>
              </a:spcBef>
              <a:spcAft>
                <a:spcPts val="1200"/>
              </a:spcAft>
              <a:buNone/>
            </a:pPr>
            <a:r>
              <a:rPr lang="es-US" sz="2400" b="1" dirty="0">
                <a:latin typeface="Montserrat" panose="00000500000000000000" pitchFamily="2" charset="0"/>
              </a:rPr>
              <a:t>Conectado</a:t>
            </a:r>
            <a:r>
              <a:rPr lang="es-ES" sz="2400" b="1" dirty="0">
                <a:latin typeface="Montserrat" panose="00000500000000000000" pitchFamily="2" charset="0"/>
              </a:rPr>
              <a:t>: </a:t>
            </a:r>
            <a:r>
              <a:rPr lang="es-ES" sz="2400" dirty="0">
                <a:latin typeface="Montserrat" panose="00000500000000000000" pitchFamily="2" charset="0"/>
              </a:rPr>
              <a:t>El servicio de transporte de alta calidad, confiable y seguro, las instalaciones para peatones y bicicletas y otras formas de movilidad conectan a todas las edades en la ciudad en todo momento y apoyan estilos de vida saludables, aire limpio, equidad y resiliencia.</a:t>
            </a:r>
          </a:p>
          <a:p>
            <a:pPr marL="0" indent="0">
              <a:spcBef>
                <a:spcPts val="1200"/>
              </a:spcBef>
              <a:spcAft>
                <a:spcPts val="1200"/>
              </a:spcAft>
              <a:buNone/>
            </a:pPr>
            <a:r>
              <a:rPr lang="es-ES" sz="2400" b="1" dirty="0">
                <a:latin typeface="Montserrat" panose="00000500000000000000" pitchFamily="2" charset="0"/>
              </a:rPr>
              <a:t>S</a:t>
            </a:r>
            <a:endParaRPr lang="es-US" sz="2400" dirty="0">
              <a:latin typeface="Montserrat" panose="00000500000000000000" pitchFamily="2" charset="0"/>
            </a:endParaRPr>
          </a:p>
        </p:txBody>
      </p:sp>
      <p:sp>
        <p:nvSpPr>
          <p:cNvPr id="7" name="TextBox 6">
            <a:extLst>
              <a:ext uri="{FF2B5EF4-FFF2-40B4-BE49-F238E27FC236}">
                <a16:creationId xmlns:a16="http://schemas.microsoft.com/office/drawing/2014/main" id="{A4F711EC-3580-45BF-BFD3-665E90123669}"/>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spTree>
    <p:extLst>
      <p:ext uri="{BB962C8B-B14F-4D97-AF65-F5344CB8AC3E}">
        <p14:creationId xmlns:p14="http://schemas.microsoft.com/office/powerpoint/2010/main" val="2217381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outdoor, ground, child&#10;&#10;Description automatically generated">
            <a:extLst>
              <a:ext uri="{FF2B5EF4-FFF2-40B4-BE49-F238E27FC236}">
                <a16:creationId xmlns:a16="http://schemas.microsoft.com/office/drawing/2014/main" id="{26BC8BB1-6D77-461E-9A7B-A002099F5EB6}"/>
              </a:ext>
            </a:extLst>
          </p:cNvPr>
          <p:cNvPicPr>
            <a:picLocks noChangeAspect="1"/>
          </p:cNvPicPr>
          <p:nvPr/>
        </p:nvPicPr>
        <p:blipFill rotWithShape="1">
          <a:blip r:embed="rId3"/>
          <a:srcRect l="12891" r="24805"/>
          <a:stretch/>
        </p:blipFill>
        <p:spPr>
          <a:xfrm>
            <a:off x="457200" y="1335089"/>
            <a:ext cx="2209800" cy="2362200"/>
          </a:xfrm>
          <a:prstGeom prst="rect">
            <a:avLst/>
          </a:prstGeom>
        </p:spPr>
      </p:pic>
      <p:pic>
        <p:nvPicPr>
          <p:cNvPr id="1026" name="Picture 2" descr="Suspect, 15, arrested hours after Santa Rosa High lockdown over report of  armed student">
            <a:extLst>
              <a:ext uri="{FF2B5EF4-FFF2-40B4-BE49-F238E27FC236}">
                <a16:creationId xmlns:a16="http://schemas.microsoft.com/office/drawing/2014/main" id="{B980FDDA-BCD3-4008-B70F-8F856FC44F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977" r="27358"/>
          <a:stretch/>
        </p:blipFill>
        <p:spPr bwMode="auto">
          <a:xfrm>
            <a:off x="457200" y="3886200"/>
            <a:ext cx="2209800" cy="236220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
            <a:extLst>
              <a:ext uri="{FF2B5EF4-FFF2-40B4-BE49-F238E27FC236}">
                <a16:creationId xmlns:a16="http://schemas.microsoft.com/office/drawing/2014/main" id="{6F81015A-DB10-43C9-A6C3-149BB6BC3C36}"/>
              </a:ext>
            </a:extLst>
          </p:cNvPr>
          <p:cNvSpPr>
            <a:spLocks noGrp="1" noChangeArrowheads="1"/>
          </p:cNvSpPr>
          <p:nvPr>
            <p:ph type="title"/>
          </p:nvPr>
        </p:nvSpPr>
        <p:spPr>
          <a:xfrm>
            <a:off x="0" y="9525"/>
            <a:ext cx="12192000" cy="1325563"/>
          </a:xfrm>
        </p:spPr>
        <p:txBody>
          <a:bodyPr>
            <a:noAutofit/>
          </a:bodyPr>
          <a:lstStyle/>
          <a:p>
            <a:pPr algn="ctr"/>
            <a:r>
              <a:rPr lang="en-US" altLang="en-US" b="1" dirty="0">
                <a:latin typeface="Montserrat" panose="00000500000000000000" pitchFamily="2" charset="0"/>
              </a:rPr>
              <a:t>La </a:t>
            </a:r>
            <a:r>
              <a:rPr lang="en-US" altLang="en-US" b="1" dirty="0" err="1">
                <a:latin typeface="Montserrat" panose="00000500000000000000" pitchFamily="2" charset="0"/>
              </a:rPr>
              <a:t>Visión</a:t>
            </a:r>
            <a:endParaRPr lang="es-US" dirty="0">
              <a:latin typeface="Montserrat" panose="00000500000000000000" pitchFamily="2" charset="0"/>
            </a:endParaRPr>
          </a:p>
        </p:txBody>
      </p:sp>
      <p:sp>
        <p:nvSpPr>
          <p:cNvPr id="12" name="Content Placeholder 6">
            <a:extLst>
              <a:ext uri="{FF2B5EF4-FFF2-40B4-BE49-F238E27FC236}">
                <a16:creationId xmlns:a16="http://schemas.microsoft.com/office/drawing/2014/main" id="{1534C3B4-050F-447F-ACD2-4EF4AAD9DF58}"/>
              </a:ext>
            </a:extLst>
          </p:cNvPr>
          <p:cNvSpPr txBox="1">
            <a:spLocks/>
          </p:cNvSpPr>
          <p:nvPr/>
        </p:nvSpPr>
        <p:spPr bwMode="auto">
          <a:xfrm>
            <a:off x="2895600" y="1219200"/>
            <a:ext cx="8763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lumMod val="65000"/>
                    <a:lumOff val="35000"/>
                  </a:schemeClr>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lumMod val="65000"/>
                    <a:lumOff val="35000"/>
                  </a:schemeClr>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spcAft>
                <a:spcPts val="1200"/>
              </a:spcAft>
              <a:buFont typeface="Arial" panose="020B0604020202020204" pitchFamily="34" charset="0"/>
              <a:buNone/>
            </a:pPr>
            <a:r>
              <a:rPr lang="es-US" sz="2800" b="1" dirty="0">
                <a:latin typeface="Montserrat" panose="00000500000000000000" pitchFamily="2" charset="0"/>
              </a:rPr>
              <a:t>Seguro: </a:t>
            </a:r>
            <a:r>
              <a:rPr lang="es-US" sz="2600" dirty="0">
                <a:latin typeface="Montserrat" panose="00000500000000000000" pitchFamily="2" charset="0"/>
              </a:rPr>
              <a:t>Los servicios de seguridad pública son proporcionados por miembros de la comunidad que son representativos y están familiarizados con los vecindarios, los grupos y los individuos a los que sirven.</a:t>
            </a:r>
          </a:p>
        </p:txBody>
      </p:sp>
      <p:sp>
        <p:nvSpPr>
          <p:cNvPr id="15" name="Content Placeholder 6">
            <a:extLst>
              <a:ext uri="{FF2B5EF4-FFF2-40B4-BE49-F238E27FC236}">
                <a16:creationId xmlns:a16="http://schemas.microsoft.com/office/drawing/2014/main" id="{171DD01D-C105-427F-976B-3AE53EA7CB83}"/>
              </a:ext>
            </a:extLst>
          </p:cNvPr>
          <p:cNvSpPr>
            <a:spLocks noGrp="1"/>
          </p:cNvSpPr>
          <p:nvPr>
            <p:ph idx="1"/>
          </p:nvPr>
        </p:nvSpPr>
        <p:spPr>
          <a:xfrm>
            <a:off x="2895600" y="3733800"/>
            <a:ext cx="9067800" cy="2362200"/>
          </a:xfrm>
        </p:spPr>
        <p:txBody>
          <a:bodyPr>
            <a:noAutofit/>
          </a:bodyPr>
          <a:lstStyle/>
          <a:p>
            <a:pPr marL="0" indent="0">
              <a:spcBef>
                <a:spcPts val="1200"/>
              </a:spcBef>
              <a:spcAft>
                <a:spcPts val="1200"/>
              </a:spcAft>
              <a:buNone/>
            </a:pPr>
            <a:r>
              <a:rPr lang="es-US" sz="2800" b="1" dirty="0">
                <a:latin typeface="Montserrat" panose="00000500000000000000" pitchFamily="2" charset="0"/>
              </a:rPr>
              <a:t>Educado: </a:t>
            </a:r>
            <a:r>
              <a:rPr lang="es-ES" sz="2600" dirty="0">
                <a:latin typeface="Montserrat" panose="00000500000000000000" pitchFamily="2" charset="0"/>
              </a:rPr>
              <a:t>La educación por toda la vida, el enriquecimiento y los servicios y recursos de apoyo involucran y empoderan a las y los jóvenes, fortalecen a las familias (con cualquier estructura familiar), conectan y activan a las personas mayores y apoyan el éxito y el bienestar de todas las personas. </a:t>
            </a:r>
            <a:endParaRPr lang="es-US" sz="2600" dirty="0">
              <a:latin typeface="Montserrat" panose="00000500000000000000" pitchFamily="2" charset="0"/>
            </a:endParaRPr>
          </a:p>
        </p:txBody>
      </p:sp>
      <p:sp>
        <p:nvSpPr>
          <p:cNvPr id="7" name="TextBox 6">
            <a:extLst>
              <a:ext uri="{FF2B5EF4-FFF2-40B4-BE49-F238E27FC236}">
                <a16:creationId xmlns:a16="http://schemas.microsoft.com/office/drawing/2014/main" id="{C6E24336-9257-43F0-AD6E-5B10B4AB3940}"/>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spTree>
    <p:extLst>
      <p:ext uri="{BB962C8B-B14F-4D97-AF65-F5344CB8AC3E}">
        <p14:creationId xmlns:p14="http://schemas.microsoft.com/office/powerpoint/2010/main" val="140320914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FFC5F9-EB75-490D-AAF8-59C3229C9417}"/>
              </a:ext>
            </a:extLst>
          </p:cNvPr>
          <p:cNvPicPr>
            <a:picLocks noChangeAspect="1"/>
          </p:cNvPicPr>
          <p:nvPr/>
        </p:nvPicPr>
        <p:blipFill rotWithShape="1">
          <a:blip r:embed="rId3"/>
          <a:srcRect l="29032" t="-67" r="24194" b="4906"/>
          <a:stretch/>
        </p:blipFill>
        <p:spPr>
          <a:xfrm>
            <a:off x="457200" y="1333500"/>
            <a:ext cx="2209800" cy="2247900"/>
          </a:xfrm>
          <a:prstGeom prst="rect">
            <a:avLst/>
          </a:prstGeom>
        </p:spPr>
      </p:pic>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2895600" y="1219200"/>
            <a:ext cx="8763000" cy="2362200"/>
          </a:xfrm>
        </p:spPr>
        <p:txBody>
          <a:bodyPr>
            <a:noAutofit/>
          </a:bodyPr>
          <a:lstStyle/>
          <a:p>
            <a:pPr marL="0" indent="0">
              <a:spcBef>
                <a:spcPts val="1200"/>
              </a:spcBef>
              <a:spcAft>
                <a:spcPts val="1200"/>
              </a:spcAft>
              <a:buNone/>
            </a:pPr>
            <a:r>
              <a:rPr lang="es-US" sz="2800" b="1" dirty="0">
                <a:latin typeface="Montserrat" panose="00000500000000000000" pitchFamily="2" charset="0"/>
              </a:rPr>
              <a:t>Cultural: </a:t>
            </a:r>
            <a:r>
              <a:rPr lang="es-ES" sz="2800" dirty="0">
                <a:latin typeface="Montserrat" panose="00000500000000000000" pitchFamily="2" charset="0"/>
              </a:rPr>
              <a:t>Las y los artistas y el arte público son apoyados y se encuentran en cada vecindario y los recursos históricos enfatizan la importancia de la cultura en la comunidad y su contribución a la equidad y la economía local.</a:t>
            </a:r>
            <a:endParaRPr lang="en-US" sz="2800" dirty="0">
              <a:latin typeface="Montserrat" panose="00000500000000000000" pitchFamily="2" charset="0"/>
            </a:endParaRPr>
          </a:p>
        </p:txBody>
      </p:sp>
      <p:sp>
        <p:nvSpPr>
          <p:cNvPr id="11" name="Title 2">
            <a:extLst>
              <a:ext uri="{FF2B5EF4-FFF2-40B4-BE49-F238E27FC236}">
                <a16:creationId xmlns:a16="http://schemas.microsoft.com/office/drawing/2014/main" id="{6F81015A-DB10-43C9-A6C3-149BB6BC3C36}"/>
              </a:ext>
            </a:extLst>
          </p:cNvPr>
          <p:cNvSpPr>
            <a:spLocks noGrp="1" noChangeArrowheads="1"/>
          </p:cNvSpPr>
          <p:nvPr>
            <p:ph type="title"/>
          </p:nvPr>
        </p:nvSpPr>
        <p:spPr>
          <a:xfrm>
            <a:off x="0" y="9525"/>
            <a:ext cx="12192000" cy="1325563"/>
          </a:xfrm>
        </p:spPr>
        <p:txBody>
          <a:bodyPr>
            <a:noAutofit/>
          </a:bodyPr>
          <a:lstStyle/>
          <a:p>
            <a:pPr algn="ctr"/>
            <a:r>
              <a:rPr lang="en-US" altLang="en-US" b="1" dirty="0">
                <a:latin typeface="Montserrat" panose="00000500000000000000" pitchFamily="2" charset="0"/>
              </a:rPr>
              <a:t>La </a:t>
            </a:r>
            <a:r>
              <a:rPr lang="en-US" altLang="en-US" b="1" dirty="0" err="1">
                <a:latin typeface="Montserrat" panose="00000500000000000000" pitchFamily="2" charset="0"/>
              </a:rPr>
              <a:t>Visión</a:t>
            </a:r>
            <a:endParaRPr lang="es-US" dirty="0">
              <a:latin typeface="Montserrat" panose="00000500000000000000" pitchFamily="2" charset="0"/>
            </a:endParaRPr>
          </a:p>
        </p:txBody>
      </p:sp>
      <p:pic>
        <p:nvPicPr>
          <p:cNvPr id="10" name="Picture 2" descr="North Sonoma Mountain Regional Park and Preserve | Visit | Sonoma County  Regional Parks">
            <a:extLst>
              <a:ext uri="{FF2B5EF4-FFF2-40B4-BE49-F238E27FC236}">
                <a16:creationId xmlns:a16="http://schemas.microsoft.com/office/drawing/2014/main" id="{E2C7E47B-EC68-4FDD-8C40-8D521C0D23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032" t="806" r="39785" b="-806"/>
          <a:stretch/>
        </p:blipFill>
        <p:spPr bwMode="auto">
          <a:xfrm>
            <a:off x="457199" y="3733800"/>
            <a:ext cx="2209801" cy="236220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6">
            <a:extLst>
              <a:ext uri="{FF2B5EF4-FFF2-40B4-BE49-F238E27FC236}">
                <a16:creationId xmlns:a16="http://schemas.microsoft.com/office/drawing/2014/main" id="{279140AC-4BD0-424F-A2DF-8E2F80F24A50}"/>
              </a:ext>
            </a:extLst>
          </p:cNvPr>
          <p:cNvSpPr txBox="1">
            <a:spLocks/>
          </p:cNvSpPr>
          <p:nvPr/>
        </p:nvSpPr>
        <p:spPr bwMode="auto">
          <a:xfrm>
            <a:off x="2895600" y="3581400"/>
            <a:ext cx="9144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lumMod val="65000"/>
                    <a:lumOff val="35000"/>
                  </a:schemeClr>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lumMod val="65000"/>
                    <a:lumOff val="35000"/>
                  </a:schemeClr>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lumMod val="65000"/>
                    <a:lumOff val="35000"/>
                  </a:schemeClr>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lumMod val="65000"/>
                    <a:lumOff val="35000"/>
                  </a:schemeClr>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spcAft>
                <a:spcPts val="1200"/>
              </a:spcAft>
              <a:buFont typeface="Arial" panose="020B0604020202020204" pitchFamily="34" charset="0"/>
              <a:buNone/>
            </a:pPr>
            <a:r>
              <a:rPr lang="es-US" sz="2800" b="1" dirty="0">
                <a:latin typeface="Montserrat" panose="00000500000000000000" pitchFamily="2" charset="0"/>
              </a:rPr>
              <a:t>Sostenible: </a:t>
            </a:r>
            <a:r>
              <a:rPr lang="es-ES" sz="2800" dirty="0">
                <a:latin typeface="Montserrat" panose="00000500000000000000" pitchFamily="2" charset="0"/>
              </a:rPr>
              <a:t>Se restauran, protegen y amplían los recursos naturales—incluyendo ríos y arroyos, árboles y paisajismo en lugares públicos y jardines comunitarios y en el techo—para proporcionar espacios verdes accesibles para toda la comunidad en todos los vecindarios.</a:t>
            </a:r>
            <a:endParaRPr lang="es-US" sz="2800" dirty="0">
              <a:latin typeface="Montserrat" panose="00000500000000000000" pitchFamily="2" charset="0"/>
            </a:endParaRPr>
          </a:p>
        </p:txBody>
      </p:sp>
      <p:sp>
        <p:nvSpPr>
          <p:cNvPr id="7" name="TextBox 6">
            <a:extLst>
              <a:ext uri="{FF2B5EF4-FFF2-40B4-BE49-F238E27FC236}">
                <a16:creationId xmlns:a16="http://schemas.microsoft.com/office/drawing/2014/main" id="{809B61C7-6C8F-4DEE-843A-8B728D207340}"/>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spTree>
    <p:extLst>
      <p:ext uri="{BB962C8B-B14F-4D97-AF65-F5344CB8AC3E}">
        <p14:creationId xmlns:p14="http://schemas.microsoft.com/office/powerpoint/2010/main" val="257809575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F31DACB-71B4-49A5-B998-83C1F563D5CE}"/>
              </a:ext>
            </a:extLst>
          </p:cNvPr>
          <p:cNvSpPr/>
          <p:nvPr/>
        </p:nvSpPr>
        <p:spPr>
          <a:xfrm>
            <a:off x="0" y="0"/>
            <a:ext cx="12192000" cy="6858000"/>
          </a:xfrm>
          <a:prstGeom prst="rect">
            <a:avLst/>
          </a:prstGeom>
          <a:solidFill>
            <a:srgbClr val="9C877B"/>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3491" name="Text Placeholder 2">
            <a:extLst>
              <a:ext uri="{FF2B5EF4-FFF2-40B4-BE49-F238E27FC236}">
                <a16:creationId xmlns:a16="http://schemas.microsoft.com/office/drawing/2014/main" id="{D485D95D-9765-4420-A8ED-31575FDE13E3}"/>
              </a:ext>
            </a:extLst>
          </p:cNvPr>
          <p:cNvSpPr txBox="1">
            <a:spLocks/>
          </p:cNvSpPr>
          <p:nvPr/>
        </p:nvSpPr>
        <p:spPr bwMode="auto">
          <a:xfrm>
            <a:off x="0" y="2913062"/>
            <a:ext cx="12192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US" sz="4400" dirty="0">
                <a:solidFill>
                  <a:schemeClr val="bg1"/>
                </a:solidFill>
                <a:latin typeface="Montserrat" panose="00000500000000000000" pitchFamily="2" charset="0"/>
                <a:cs typeface="Aharoni" panose="02010803020104030203" pitchFamily="2" charset="-79"/>
              </a:rPr>
              <a:t>¿Tiene preguntas sobre el proyecto?</a:t>
            </a:r>
          </a:p>
        </p:txBody>
      </p:sp>
    </p:spTree>
    <p:extLst>
      <p:ext uri="{BB962C8B-B14F-4D97-AF65-F5344CB8AC3E}">
        <p14:creationId xmlns:p14="http://schemas.microsoft.com/office/powerpoint/2010/main" val="209388342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6A79649-D0ED-46CD-B5EC-22341799A0A4}"/>
              </a:ext>
            </a:extLst>
          </p:cNvPr>
          <p:cNvSpPr>
            <a:spLocks noGrp="1" noChangeArrowheads="1"/>
          </p:cNvSpPr>
          <p:nvPr>
            <p:ph type="title"/>
          </p:nvPr>
        </p:nvSpPr>
        <p:spPr>
          <a:xfrm>
            <a:off x="0" y="2766218"/>
            <a:ext cx="12192000" cy="1325563"/>
          </a:xfrm>
        </p:spPr>
        <p:txBody>
          <a:bodyPr/>
          <a:lstStyle/>
          <a:p>
            <a:r>
              <a:rPr lang="es-ES" altLang="en-US" sz="4400" dirty="0">
                <a:latin typeface="Montserrat" panose="00000500000000000000" pitchFamily="2" charset="0"/>
              </a:rPr>
              <a:t>DISCUSIÓN</a:t>
            </a:r>
            <a:r>
              <a:rPr lang="es-US" dirty="0">
                <a:latin typeface="Montserrat" panose="00000500000000000000" pitchFamily="2" charset="0"/>
              </a:rPr>
              <a:t> EN GRUPO</a:t>
            </a:r>
          </a:p>
        </p:txBody>
      </p:sp>
    </p:spTree>
    <p:extLst>
      <p:ext uri="{BB962C8B-B14F-4D97-AF65-F5344CB8AC3E}">
        <p14:creationId xmlns:p14="http://schemas.microsoft.com/office/powerpoint/2010/main" val="137499234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s-US" dirty="0">
                <a:latin typeface="Montserrat" panose="00000500000000000000" pitchFamily="2" charset="0"/>
              </a:rPr>
              <a:t>¡Comencemos! </a:t>
            </a:r>
          </a:p>
        </p:txBody>
      </p:sp>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838200" y="1335088"/>
            <a:ext cx="5867400" cy="5065712"/>
          </a:xfrm>
        </p:spPr>
        <p:txBody>
          <a:bodyPr>
            <a:noAutofit/>
          </a:bodyPr>
          <a:lstStyle/>
          <a:p>
            <a:pPr marL="0" indent="0">
              <a:spcBef>
                <a:spcPts val="1200"/>
              </a:spcBef>
              <a:spcAft>
                <a:spcPts val="1200"/>
              </a:spcAft>
              <a:buNone/>
            </a:pPr>
            <a:r>
              <a:rPr lang="es-US" sz="2800" dirty="0">
                <a:latin typeface="Montserrat" panose="00000500000000000000" pitchFamily="2" charset="0"/>
              </a:rPr>
              <a:t>Haga clic en el enlace web en el Chat de Zoom para abrir el cuestionario en línea.</a:t>
            </a:r>
          </a:p>
          <a:p>
            <a:pPr marL="0" indent="0">
              <a:spcBef>
                <a:spcPts val="1200"/>
              </a:spcBef>
              <a:spcAft>
                <a:spcPts val="1200"/>
              </a:spcAft>
              <a:buNone/>
            </a:pPr>
            <a:r>
              <a:rPr lang="es-US" sz="2800" dirty="0">
                <a:latin typeface="Montserrat" panose="00000500000000000000" pitchFamily="2" charset="0"/>
              </a:rPr>
              <a:t>https://es.surveymonkey.com/r/5LTWZ93</a:t>
            </a:r>
          </a:p>
          <a:p>
            <a:pPr marL="0" indent="0">
              <a:spcBef>
                <a:spcPts val="1200"/>
              </a:spcBef>
              <a:spcAft>
                <a:spcPts val="1200"/>
              </a:spcAft>
              <a:buNone/>
            </a:pPr>
            <a:endParaRPr lang="es-US" sz="2800" dirty="0">
              <a:latin typeface="Montserrat" panose="00000500000000000000" pitchFamily="2" charset="0"/>
            </a:endParaRPr>
          </a:p>
        </p:txBody>
      </p:sp>
      <p:sp>
        <p:nvSpPr>
          <p:cNvPr id="4" name="TextBox 3">
            <a:extLst>
              <a:ext uri="{FF2B5EF4-FFF2-40B4-BE49-F238E27FC236}">
                <a16:creationId xmlns:a16="http://schemas.microsoft.com/office/drawing/2014/main" id="{5AAC7067-55F7-4438-938F-65031F18B739}"/>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pic>
        <p:nvPicPr>
          <p:cNvPr id="5" name="Picture 4" descr="Qr code&#10;&#10;Description automatically generated">
            <a:extLst>
              <a:ext uri="{FF2B5EF4-FFF2-40B4-BE49-F238E27FC236}">
                <a16:creationId xmlns:a16="http://schemas.microsoft.com/office/drawing/2014/main" id="{613333CD-88B9-4C8B-B682-C4D9C84C8DC0}"/>
              </a:ext>
            </a:extLst>
          </p:cNvPr>
          <p:cNvPicPr>
            <a:picLocks noChangeAspect="1"/>
          </p:cNvPicPr>
          <p:nvPr/>
        </p:nvPicPr>
        <p:blipFill>
          <a:blip r:embed="rId3"/>
          <a:stretch>
            <a:fillRect/>
          </a:stretch>
        </p:blipFill>
        <p:spPr>
          <a:xfrm>
            <a:off x="6896894" y="896144"/>
            <a:ext cx="5065712" cy="5065712"/>
          </a:xfrm>
          <a:prstGeom prst="rect">
            <a:avLst/>
          </a:prstGeom>
        </p:spPr>
      </p:pic>
    </p:spTree>
    <p:extLst>
      <p:ext uri="{BB962C8B-B14F-4D97-AF65-F5344CB8AC3E}">
        <p14:creationId xmlns:p14="http://schemas.microsoft.com/office/powerpoint/2010/main" val="133269799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s-US" dirty="0">
                <a:latin typeface="Montserrat" panose="00000500000000000000" pitchFamily="2" charset="0"/>
              </a:rPr>
              <a:t>Pregunta n.°1</a:t>
            </a:r>
          </a:p>
        </p:txBody>
      </p:sp>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838200" y="1335088"/>
            <a:ext cx="8991600" cy="5065712"/>
          </a:xfrm>
        </p:spPr>
        <p:txBody>
          <a:bodyPr>
            <a:noAutofit/>
          </a:bodyPr>
          <a:lstStyle/>
          <a:p>
            <a:pPr marL="0" indent="0">
              <a:spcBef>
                <a:spcPts val="1200"/>
              </a:spcBef>
              <a:spcAft>
                <a:spcPts val="1200"/>
              </a:spcAft>
              <a:buNone/>
            </a:pPr>
            <a:r>
              <a:rPr lang="es-US" sz="2800" dirty="0">
                <a:latin typeface="Montserrat" panose="00000500000000000000" pitchFamily="2" charset="0"/>
              </a:rPr>
              <a:t>Llene la fecha y hora de hoy en el Cuestionario para que podamos organizar todos los comentarios. </a:t>
            </a:r>
          </a:p>
          <a:p>
            <a:pPr marL="0" indent="0">
              <a:spcBef>
                <a:spcPts val="1200"/>
              </a:spcBef>
              <a:spcAft>
                <a:spcPts val="1200"/>
              </a:spcAft>
              <a:buNone/>
            </a:pPr>
            <a:r>
              <a:rPr lang="es-US" sz="2800" dirty="0">
                <a:latin typeface="Montserrat" panose="00000500000000000000" pitchFamily="2" charset="0"/>
              </a:rPr>
              <a:t>También háblenos un poco de usted. </a:t>
            </a:r>
          </a:p>
          <a:p>
            <a:pPr marL="0" indent="0">
              <a:spcBef>
                <a:spcPts val="1200"/>
              </a:spcBef>
              <a:spcAft>
                <a:spcPts val="1200"/>
              </a:spcAft>
              <a:buNone/>
            </a:pPr>
            <a:r>
              <a:rPr lang="es-US" sz="2800" dirty="0">
                <a:latin typeface="Montserrat" panose="00000500000000000000" pitchFamily="2" charset="0"/>
              </a:rPr>
              <a:t>Agregue su dirección de correo electrónico si desea recibir actualizaciones regulares del proyecto. </a:t>
            </a:r>
          </a:p>
        </p:txBody>
      </p:sp>
      <p:sp>
        <p:nvSpPr>
          <p:cNvPr id="4" name="TextBox 3">
            <a:extLst>
              <a:ext uri="{FF2B5EF4-FFF2-40B4-BE49-F238E27FC236}">
                <a16:creationId xmlns:a16="http://schemas.microsoft.com/office/drawing/2014/main" id="{65A6812C-FDA6-4D51-97A0-6424C585C99C}"/>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spTree>
    <p:extLst>
      <p:ext uri="{BB962C8B-B14F-4D97-AF65-F5344CB8AC3E}">
        <p14:creationId xmlns:p14="http://schemas.microsoft.com/office/powerpoint/2010/main" val="72168436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FB1CF9-DDAF-4766-B762-F125C6320F6D}"/>
              </a:ext>
            </a:extLst>
          </p:cNvPr>
          <p:cNvSpPr/>
          <p:nvPr/>
        </p:nvSpPr>
        <p:spPr>
          <a:xfrm>
            <a:off x="0" y="0"/>
            <a:ext cx="12192000" cy="6858000"/>
          </a:xfrm>
          <a:prstGeom prst="rect">
            <a:avLst/>
          </a:prstGeom>
          <a:solidFill>
            <a:srgbClr val="8E153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291" name="Text Placeholder 2">
            <a:extLst>
              <a:ext uri="{FF2B5EF4-FFF2-40B4-BE49-F238E27FC236}">
                <a16:creationId xmlns:a16="http://schemas.microsoft.com/office/drawing/2014/main" id="{D673B998-0D98-471A-B365-311A16A0BC42}"/>
              </a:ext>
            </a:extLst>
          </p:cNvPr>
          <p:cNvSpPr txBox="1">
            <a:spLocks/>
          </p:cNvSpPr>
          <p:nvPr/>
        </p:nvSpPr>
        <p:spPr bwMode="auto">
          <a:xfrm>
            <a:off x="0" y="2913063"/>
            <a:ext cx="12192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Font typeface="Arial" panose="020B0604020202020204" pitchFamily="34" charset="0"/>
              <a:buNone/>
            </a:pPr>
            <a:r>
              <a:rPr lang="es-419" altLang="es-419" sz="4400" dirty="0">
                <a:solidFill>
                  <a:srgbClr val="FFFFFF"/>
                </a:solidFill>
                <a:latin typeface="Avenir LT Std 35 Light" pitchFamily="34" charset="0"/>
              </a:rPr>
              <a:t>INSTRUCCIONES PARA ZOOM</a:t>
            </a:r>
            <a:endParaRPr lang="es-US" sz="4400" dirty="0">
              <a:solidFill>
                <a:schemeClr val="bg1"/>
              </a:solidFill>
              <a:latin typeface="Montserrat" panose="00000500000000000000" pitchFamily="2" charset="0"/>
              <a:cs typeface="Aharoni" panose="02010803020104030203" pitchFamily="2" charset="-79"/>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s-US" dirty="0">
                <a:latin typeface="Montserrat" panose="00000500000000000000" pitchFamily="2" charset="0"/>
              </a:rPr>
              <a:t>Pregunta n.°2</a:t>
            </a:r>
          </a:p>
        </p:txBody>
      </p:sp>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838200" y="1335088"/>
            <a:ext cx="7467600" cy="5065712"/>
          </a:xfrm>
        </p:spPr>
        <p:txBody>
          <a:bodyPr>
            <a:noAutofit/>
          </a:bodyPr>
          <a:lstStyle/>
          <a:p>
            <a:pPr marL="0" indent="0">
              <a:spcBef>
                <a:spcPts val="1200"/>
              </a:spcBef>
              <a:spcAft>
                <a:spcPts val="1200"/>
              </a:spcAft>
              <a:buNone/>
            </a:pPr>
            <a:r>
              <a:rPr lang="es-US" sz="2800" dirty="0">
                <a:latin typeface="Montserrat" panose="00000500000000000000" pitchFamily="2" charset="0"/>
              </a:rPr>
              <a:t>En una palabra, ¿cuál es su visión para el futuro de Santa Rosa?  </a:t>
            </a:r>
          </a:p>
        </p:txBody>
      </p:sp>
      <p:sp>
        <p:nvSpPr>
          <p:cNvPr id="4" name="TextBox 3">
            <a:extLst>
              <a:ext uri="{FF2B5EF4-FFF2-40B4-BE49-F238E27FC236}">
                <a16:creationId xmlns:a16="http://schemas.microsoft.com/office/drawing/2014/main" id="{0C35E43D-73CA-4F2C-AB4A-4F09A213956E}"/>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spTree>
    <p:extLst>
      <p:ext uri="{BB962C8B-B14F-4D97-AF65-F5344CB8AC3E}">
        <p14:creationId xmlns:p14="http://schemas.microsoft.com/office/powerpoint/2010/main" val="372794080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s-US" dirty="0">
                <a:latin typeface="Montserrat" panose="00000500000000000000" pitchFamily="2" charset="0"/>
              </a:rPr>
              <a:t>Pregunta n.°3</a:t>
            </a:r>
          </a:p>
        </p:txBody>
      </p:sp>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838200" y="1335088"/>
            <a:ext cx="9829800" cy="5065712"/>
          </a:xfrm>
        </p:spPr>
        <p:txBody>
          <a:bodyPr>
            <a:noAutofit/>
          </a:bodyPr>
          <a:lstStyle/>
          <a:p>
            <a:pPr marL="0" indent="0">
              <a:spcBef>
                <a:spcPts val="1200"/>
              </a:spcBef>
              <a:spcAft>
                <a:spcPts val="1200"/>
              </a:spcAft>
              <a:buNone/>
            </a:pPr>
            <a:r>
              <a:rPr lang="es-US" sz="2800" dirty="0">
                <a:latin typeface="Montserrat" panose="00000500000000000000" pitchFamily="2" charset="0"/>
              </a:rPr>
              <a:t>Revise el Borrador de Elementos de Visión y ordénelos por prioridad del n.°1 (prioridad más alta) al n.°13 (prioridad más baja) en base a los temas que son más importantes para usted. </a:t>
            </a:r>
          </a:p>
          <a:p>
            <a:pPr marL="0" indent="0">
              <a:spcBef>
                <a:spcPts val="1200"/>
              </a:spcBef>
              <a:spcAft>
                <a:spcPts val="1200"/>
              </a:spcAft>
              <a:buNone/>
            </a:pPr>
            <a:endParaRPr lang="en-US" sz="2800" dirty="0">
              <a:latin typeface="Montserrat" panose="00000500000000000000" pitchFamily="2" charset="0"/>
            </a:endParaRPr>
          </a:p>
        </p:txBody>
      </p:sp>
      <p:sp>
        <p:nvSpPr>
          <p:cNvPr id="4" name="TextBox 3">
            <a:extLst>
              <a:ext uri="{FF2B5EF4-FFF2-40B4-BE49-F238E27FC236}">
                <a16:creationId xmlns:a16="http://schemas.microsoft.com/office/drawing/2014/main" id="{A66B4C92-75F0-4286-A416-C0003FE3AB71}"/>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spTree>
    <p:extLst>
      <p:ext uri="{BB962C8B-B14F-4D97-AF65-F5344CB8AC3E}">
        <p14:creationId xmlns:p14="http://schemas.microsoft.com/office/powerpoint/2010/main" val="50320476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s-US" dirty="0">
                <a:latin typeface="Montserrat" panose="00000500000000000000" pitchFamily="2" charset="0"/>
              </a:rPr>
              <a:t>Pregunta n.°4</a:t>
            </a:r>
          </a:p>
        </p:txBody>
      </p:sp>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838200" y="1335088"/>
            <a:ext cx="8001000" cy="5065712"/>
          </a:xfrm>
        </p:spPr>
        <p:txBody>
          <a:bodyPr>
            <a:noAutofit/>
          </a:bodyPr>
          <a:lstStyle/>
          <a:p>
            <a:pPr marL="0" indent="0">
              <a:spcBef>
                <a:spcPts val="1200"/>
              </a:spcBef>
              <a:spcAft>
                <a:spcPts val="1200"/>
              </a:spcAft>
              <a:buNone/>
            </a:pPr>
            <a:r>
              <a:rPr lang="es-US" sz="2800" dirty="0">
                <a:latin typeface="Montserrat" panose="00000500000000000000" pitchFamily="2" charset="0"/>
              </a:rPr>
              <a:t>¿Qué es lo que más le gusta o lo que más le inspira de Santa Rosa? </a:t>
            </a:r>
          </a:p>
        </p:txBody>
      </p:sp>
      <p:sp>
        <p:nvSpPr>
          <p:cNvPr id="4" name="TextBox 3">
            <a:extLst>
              <a:ext uri="{FF2B5EF4-FFF2-40B4-BE49-F238E27FC236}">
                <a16:creationId xmlns:a16="http://schemas.microsoft.com/office/drawing/2014/main" id="{21C488A2-C9E7-4AE8-880B-EAD2B8D5DD5F}"/>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spTree>
    <p:extLst>
      <p:ext uri="{BB962C8B-B14F-4D97-AF65-F5344CB8AC3E}">
        <p14:creationId xmlns:p14="http://schemas.microsoft.com/office/powerpoint/2010/main" val="403424560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s-US" dirty="0">
                <a:latin typeface="Montserrat" panose="00000500000000000000" pitchFamily="2" charset="0"/>
              </a:rPr>
              <a:t>Pregunta n.°5</a:t>
            </a:r>
          </a:p>
        </p:txBody>
      </p:sp>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838200" y="1335088"/>
            <a:ext cx="7467600" cy="5065712"/>
          </a:xfrm>
        </p:spPr>
        <p:txBody>
          <a:bodyPr>
            <a:noAutofit/>
          </a:bodyPr>
          <a:lstStyle/>
          <a:p>
            <a:pPr marL="0" indent="0">
              <a:spcBef>
                <a:spcPts val="1200"/>
              </a:spcBef>
              <a:spcAft>
                <a:spcPts val="1200"/>
              </a:spcAft>
              <a:buNone/>
            </a:pPr>
            <a:r>
              <a:rPr lang="es-US" sz="2800" dirty="0">
                <a:latin typeface="Montserrat" panose="00000500000000000000" pitchFamily="2" charset="0"/>
              </a:rPr>
              <a:t>¿Qué cambiaría o mejoraría de Santa Rosa en el futuro?</a:t>
            </a:r>
          </a:p>
        </p:txBody>
      </p:sp>
      <p:sp>
        <p:nvSpPr>
          <p:cNvPr id="4" name="TextBox 3">
            <a:extLst>
              <a:ext uri="{FF2B5EF4-FFF2-40B4-BE49-F238E27FC236}">
                <a16:creationId xmlns:a16="http://schemas.microsoft.com/office/drawing/2014/main" id="{27A4537E-8128-4A05-A162-8BA15824D492}"/>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spTree>
    <p:extLst>
      <p:ext uri="{BB962C8B-B14F-4D97-AF65-F5344CB8AC3E}">
        <p14:creationId xmlns:p14="http://schemas.microsoft.com/office/powerpoint/2010/main" val="128273306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6A79649-D0ED-46CD-B5EC-22341799A0A4}"/>
              </a:ext>
            </a:extLst>
          </p:cNvPr>
          <p:cNvSpPr>
            <a:spLocks noGrp="1" noChangeArrowheads="1"/>
          </p:cNvSpPr>
          <p:nvPr>
            <p:ph type="title"/>
          </p:nvPr>
        </p:nvSpPr>
        <p:spPr>
          <a:xfrm>
            <a:off x="0" y="2766218"/>
            <a:ext cx="12192000" cy="1325563"/>
          </a:xfrm>
        </p:spPr>
        <p:txBody>
          <a:bodyPr/>
          <a:lstStyle/>
          <a:p>
            <a:r>
              <a:rPr lang="es-US" dirty="0">
                <a:latin typeface="Montserrat" panose="00000500000000000000" pitchFamily="2" charset="0"/>
              </a:rPr>
              <a:t>LOS PASOS SIGUIENTES</a:t>
            </a:r>
          </a:p>
        </p:txBody>
      </p:sp>
    </p:spTree>
    <p:extLst>
      <p:ext uri="{BB962C8B-B14F-4D97-AF65-F5344CB8AC3E}">
        <p14:creationId xmlns:p14="http://schemas.microsoft.com/office/powerpoint/2010/main" val="382585730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s-US" dirty="0">
                <a:latin typeface="Montserrat" panose="00000500000000000000" pitchFamily="2" charset="0"/>
              </a:rPr>
              <a:t>Los Pasos Siguientes</a:t>
            </a:r>
          </a:p>
        </p:txBody>
      </p:sp>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838200" y="1335088"/>
            <a:ext cx="11049000" cy="5065712"/>
          </a:xfrm>
        </p:spPr>
        <p:txBody>
          <a:bodyPr>
            <a:noAutofit/>
          </a:bodyPr>
          <a:lstStyle/>
          <a:p>
            <a:pPr marL="465138" indent="-465138">
              <a:spcBef>
                <a:spcPts val="1200"/>
              </a:spcBef>
              <a:spcAft>
                <a:spcPts val="1200"/>
              </a:spcAft>
              <a:buFont typeface="Wingdings" panose="05000000000000000000" pitchFamily="2" charset="2"/>
              <a:buChar char="§"/>
            </a:pPr>
            <a:r>
              <a:rPr lang="es-US" sz="2800" dirty="0">
                <a:latin typeface="Montserrat" panose="00000500000000000000" pitchFamily="2" charset="0"/>
              </a:rPr>
              <a:t>Guarde el Cuestionario y envíelo por correo electrónico a:</a:t>
            </a:r>
            <a:r>
              <a:rPr lang="es-US" sz="2800" dirty="0">
                <a:solidFill>
                  <a:schemeClr val="tx1"/>
                </a:solidFill>
                <a:latin typeface="Montserrat" panose="00000500000000000000" pitchFamily="2" charset="0"/>
              </a:rPr>
              <a:t> </a:t>
            </a:r>
            <a:r>
              <a:rPr lang="es-US" sz="2800" b="1" dirty="0">
                <a:solidFill>
                  <a:srgbClr val="8E1536"/>
                </a:solidFill>
                <a:latin typeface="Montserrat" panose="00000500000000000000" pitchFamily="2" charset="0"/>
              </a:rPr>
              <a:t>info@santarosaforward.com </a:t>
            </a:r>
          </a:p>
          <a:p>
            <a:pPr marL="465138" indent="-465138">
              <a:spcBef>
                <a:spcPts val="1200"/>
              </a:spcBef>
              <a:spcAft>
                <a:spcPts val="1200"/>
              </a:spcAft>
              <a:buFont typeface="Wingdings" panose="05000000000000000000" pitchFamily="2" charset="2"/>
              <a:buChar char="§"/>
            </a:pPr>
            <a:r>
              <a:rPr lang="es-US" sz="2800" dirty="0">
                <a:latin typeface="Montserrat" panose="00000500000000000000" pitchFamily="2" charset="0"/>
              </a:rPr>
              <a:t>El Equipo del Proyecto resumirá todos los comentarios y opiniones de la comunidad y presentará los Elementos de Visión actualizados a la Comisión de Planificación y al Concejo Municipal para su comentario. </a:t>
            </a:r>
          </a:p>
          <a:p>
            <a:pPr marL="465138" indent="-465138">
              <a:spcBef>
                <a:spcPts val="1200"/>
              </a:spcBef>
              <a:spcAft>
                <a:spcPts val="1200"/>
              </a:spcAft>
              <a:buFont typeface="Wingdings" panose="05000000000000000000" pitchFamily="2" charset="2"/>
              <a:buChar char="§"/>
            </a:pPr>
            <a:r>
              <a:rPr lang="es-US" sz="2800" b="1" dirty="0">
                <a:latin typeface="Montserrat" panose="00000500000000000000" pitchFamily="2" charset="0"/>
              </a:rPr>
              <a:t>¡Asegúrese de seguir involucrado en el proceso! </a:t>
            </a:r>
            <a:r>
              <a:rPr lang="es-US" sz="2800" dirty="0">
                <a:latin typeface="Montserrat" panose="00000500000000000000" pitchFamily="2" charset="0"/>
              </a:rPr>
              <a:t>Sus ideas, comentarios y perspectiva son importantes. Por favor, visite el sitio web del proyecto.   </a:t>
            </a:r>
          </a:p>
          <a:p>
            <a:pPr marL="465138" indent="-465138">
              <a:spcBef>
                <a:spcPts val="1200"/>
              </a:spcBef>
              <a:spcAft>
                <a:spcPts val="1200"/>
              </a:spcAft>
              <a:buFont typeface="Wingdings" panose="05000000000000000000" pitchFamily="2" charset="2"/>
              <a:buChar char="§"/>
            </a:pPr>
            <a:endParaRPr lang="en-US" sz="2800" dirty="0">
              <a:latin typeface="Montserrat" panose="00000500000000000000" pitchFamily="2" charset="0"/>
            </a:endParaRPr>
          </a:p>
        </p:txBody>
      </p:sp>
      <p:sp>
        <p:nvSpPr>
          <p:cNvPr id="4" name="TextBox 3">
            <a:extLst>
              <a:ext uri="{FF2B5EF4-FFF2-40B4-BE49-F238E27FC236}">
                <a16:creationId xmlns:a16="http://schemas.microsoft.com/office/drawing/2014/main" id="{37D7E716-BD19-4B52-8B08-FA6C53CE85CE}"/>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spTree>
    <p:extLst>
      <p:ext uri="{BB962C8B-B14F-4D97-AF65-F5344CB8AC3E}">
        <p14:creationId xmlns:p14="http://schemas.microsoft.com/office/powerpoint/2010/main" val="242982447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E142F56-C476-4EAD-9F9D-BE7355BE5EDD}"/>
              </a:ext>
            </a:extLst>
          </p:cNvPr>
          <p:cNvSpPr/>
          <p:nvPr/>
        </p:nvSpPr>
        <p:spPr>
          <a:xfrm>
            <a:off x="4087813" y="4879975"/>
            <a:ext cx="474662" cy="34766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US" dirty="0">
                <a:solidFill>
                  <a:prstClr val="white"/>
                </a:solidFill>
              </a:rPr>
              <a:t> </a:t>
            </a:r>
          </a:p>
        </p:txBody>
      </p:sp>
      <p:sp>
        <p:nvSpPr>
          <p:cNvPr id="14339" name="Title 1">
            <a:extLst>
              <a:ext uri="{FF2B5EF4-FFF2-40B4-BE49-F238E27FC236}">
                <a16:creationId xmlns:a16="http://schemas.microsoft.com/office/drawing/2014/main" id="{EA9A529D-6401-4B51-A13B-EF6A07D4EFC8}"/>
              </a:ext>
            </a:extLst>
          </p:cNvPr>
          <p:cNvSpPr>
            <a:spLocks noGrp="1" noChangeArrowheads="1"/>
          </p:cNvSpPr>
          <p:nvPr>
            <p:ph type="title"/>
          </p:nvPr>
        </p:nvSpPr>
        <p:spPr>
          <a:xfrm>
            <a:off x="838200" y="0"/>
            <a:ext cx="10515600" cy="1325563"/>
          </a:xfrm>
        </p:spPr>
        <p:txBody>
          <a:bodyPr/>
          <a:lstStyle/>
          <a:p>
            <a:r>
              <a:rPr lang="es-US" dirty="0">
                <a:latin typeface="Montserrat" panose="00000500000000000000" pitchFamily="2" charset="0"/>
              </a:rPr>
              <a:t>Zoom</a:t>
            </a:r>
          </a:p>
        </p:txBody>
      </p:sp>
      <p:pic>
        <p:nvPicPr>
          <p:cNvPr id="14340" name="Content Placeholder 8" descr="Icon&#10;&#10;Description automatically generated">
            <a:extLst>
              <a:ext uri="{FF2B5EF4-FFF2-40B4-BE49-F238E27FC236}">
                <a16:creationId xmlns:a16="http://schemas.microsoft.com/office/drawing/2014/main" id="{D3EE7067-CF67-4918-8902-9AACD12609E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6522" b="2391"/>
          <a:stretch>
            <a:fillRect/>
          </a:stretch>
        </p:blipFill>
        <p:spPr>
          <a:xfrm>
            <a:off x="7399075" y="1393296"/>
            <a:ext cx="2204826" cy="4351338"/>
          </a:xfrm>
        </p:spPr>
      </p:pic>
      <p:sp>
        <p:nvSpPr>
          <p:cNvPr id="17" name="Rectangle 16">
            <a:extLst>
              <a:ext uri="{FF2B5EF4-FFF2-40B4-BE49-F238E27FC236}">
                <a16:creationId xmlns:a16="http://schemas.microsoft.com/office/drawing/2014/main" id="{1D41B97A-DAD5-4B84-9A09-98F44BF04287}"/>
              </a:ext>
            </a:extLst>
          </p:cNvPr>
          <p:cNvSpPr/>
          <p:nvPr/>
        </p:nvSpPr>
        <p:spPr>
          <a:xfrm>
            <a:off x="8296607" y="5276850"/>
            <a:ext cx="461962" cy="37623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US" dirty="0">
                <a:solidFill>
                  <a:prstClr val="white"/>
                </a:solidFill>
              </a:rPr>
              <a:t> </a:t>
            </a:r>
          </a:p>
        </p:txBody>
      </p:sp>
      <p:pic>
        <p:nvPicPr>
          <p:cNvPr id="14358" name="Picture 29">
            <a:extLst>
              <a:ext uri="{FF2B5EF4-FFF2-40B4-BE49-F238E27FC236}">
                <a16:creationId xmlns:a16="http://schemas.microsoft.com/office/drawing/2014/main" id="{575B9E45-16A6-446F-8698-4E01FA5CA6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324" b="4375"/>
          <a:stretch>
            <a:fillRect/>
          </a:stretch>
        </p:blipFill>
        <p:spPr bwMode="auto">
          <a:xfrm>
            <a:off x="9735026" y="1349375"/>
            <a:ext cx="2294575" cy="448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a:extLst>
              <a:ext uri="{FF2B5EF4-FFF2-40B4-BE49-F238E27FC236}">
                <a16:creationId xmlns:a16="http://schemas.microsoft.com/office/drawing/2014/main" id="{970D0442-BCCA-4300-8966-283E3EBC5B76}"/>
              </a:ext>
            </a:extLst>
          </p:cNvPr>
          <p:cNvCxnSpPr/>
          <p:nvPr/>
        </p:nvCxnSpPr>
        <p:spPr bwMode="auto">
          <a:xfrm>
            <a:off x="10396538" y="4848225"/>
            <a:ext cx="0" cy="428625"/>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693CD644-07CD-4AB7-94EC-E94B2B5CEC7C}"/>
              </a:ext>
            </a:extLst>
          </p:cNvPr>
          <p:cNvSpPr>
            <a:spLocks noChangeArrowheads="1"/>
          </p:cNvSpPr>
          <p:nvPr/>
        </p:nvSpPr>
        <p:spPr bwMode="auto">
          <a:xfrm>
            <a:off x="9669463" y="3962400"/>
            <a:ext cx="2425700" cy="830890"/>
          </a:xfrm>
          <a:prstGeom prst="rect">
            <a:avLst/>
          </a:prstGeom>
          <a:noFill/>
          <a:ln>
            <a:noFill/>
          </a:ln>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defRPr/>
            </a:pPr>
            <a:r>
              <a:rPr lang="es-US" dirty="0">
                <a:ln>
                  <a:solidFill>
                    <a:srgbClr val="FF0000"/>
                  </a:solidFill>
                </a:ln>
                <a:solidFill>
                  <a:srgbClr val="FF0000"/>
                </a:solidFill>
                <a:latin typeface="Avenir LT Std 35 Light" pitchFamily="34" charset="0"/>
              </a:rPr>
              <a:t>Escriba el comentario aquí</a:t>
            </a:r>
          </a:p>
        </p:txBody>
      </p:sp>
      <p:sp>
        <p:nvSpPr>
          <p:cNvPr id="14343" name="TextBox 23">
            <a:extLst>
              <a:ext uri="{FF2B5EF4-FFF2-40B4-BE49-F238E27FC236}">
                <a16:creationId xmlns:a16="http://schemas.microsoft.com/office/drawing/2014/main" id="{71DC2D45-C020-4668-A92C-2C7D6420E7FB}"/>
              </a:ext>
            </a:extLst>
          </p:cNvPr>
          <p:cNvSpPr txBox="1">
            <a:spLocks noChangeArrowheads="1"/>
          </p:cNvSpPr>
          <p:nvPr/>
        </p:nvSpPr>
        <p:spPr bwMode="auto">
          <a:xfrm>
            <a:off x="2819400" y="1665288"/>
            <a:ext cx="197352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US" sz="2400" b="1" dirty="0"/>
              <a:t>Computadora</a:t>
            </a:r>
            <a:r>
              <a:rPr lang="es-US" sz="2400" b="1" dirty="0">
                <a:latin typeface="Times" panose="02020603050405020304" pitchFamily="18" charset="0"/>
              </a:rPr>
              <a:t> </a:t>
            </a:r>
          </a:p>
        </p:txBody>
      </p:sp>
      <p:sp>
        <p:nvSpPr>
          <p:cNvPr id="14344" name="TextBox 24">
            <a:extLst>
              <a:ext uri="{FF2B5EF4-FFF2-40B4-BE49-F238E27FC236}">
                <a16:creationId xmlns:a16="http://schemas.microsoft.com/office/drawing/2014/main" id="{2FCBA83D-1CD5-4670-83D9-737E989C1DE4}"/>
              </a:ext>
            </a:extLst>
          </p:cNvPr>
          <p:cNvSpPr txBox="1">
            <a:spLocks noChangeArrowheads="1"/>
          </p:cNvSpPr>
          <p:nvPr/>
        </p:nvSpPr>
        <p:spPr bwMode="auto">
          <a:xfrm>
            <a:off x="9221788" y="914400"/>
            <a:ext cx="14462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US" sz="2400" b="1" dirty="0">
                <a:latin typeface="Avenir LT Std 35 Light" panose="020B0402020203020204" pitchFamily="34" charset="0"/>
              </a:rPr>
              <a:t>Teléfono </a:t>
            </a:r>
          </a:p>
        </p:txBody>
      </p:sp>
      <p:grpSp>
        <p:nvGrpSpPr>
          <p:cNvPr id="14345" name="Group 27">
            <a:extLst>
              <a:ext uri="{FF2B5EF4-FFF2-40B4-BE49-F238E27FC236}">
                <a16:creationId xmlns:a16="http://schemas.microsoft.com/office/drawing/2014/main" id="{2421E08A-4093-46E8-9386-4EF0A2B69FD5}"/>
              </a:ext>
            </a:extLst>
          </p:cNvPr>
          <p:cNvGrpSpPr>
            <a:grpSpLocks/>
          </p:cNvGrpSpPr>
          <p:nvPr/>
        </p:nvGrpSpPr>
        <p:grpSpPr bwMode="auto">
          <a:xfrm>
            <a:off x="206375" y="2093913"/>
            <a:ext cx="6819900" cy="3743325"/>
            <a:chOff x="165188" y="2071366"/>
            <a:chExt cx="8079977" cy="4435498"/>
          </a:xfrm>
        </p:grpSpPr>
        <p:grpSp>
          <p:nvGrpSpPr>
            <p:cNvPr id="14352" name="Group 28">
              <a:extLst>
                <a:ext uri="{FF2B5EF4-FFF2-40B4-BE49-F238E27FC236}">
                  <a16:creationId xmlns:a16="http://schemas.microsoft.com/office/drawing/2014/main" id="{4A214EF5-D965-4E7D-B5AA-59D5F232DEB5}"/>
                </a:ext>
              </a:extLst>
            </p:cNvPr>
            <p:cNvGrpSpPr>
              <a:grpSpLocks/>
            </p:cNvGrpSpPr>
            <p:nvPr/>
          </p:nvGrpSpPr>
          <p:grpSpPr bwMode="auto">
            <a:xfrm>
              <a:off x="165188" y="2071366"/>
              <a:ext cx="8079977" cy="4435498"/>
              <a:chOff x="231397" y="2066886"/>
              <a:chExt cx="8079977" cy="4435498"/>
            </a:xfrm>
          </p:grpSpPr>
          <p:pic>
            <p:nvPicPr>
              <p:cNvPr id="14354" name="Picture 35" descr="Graphical user interface, application&#10;&#10;Description automatically generated">
                <a:extLst>
                  <a:ext uri="{FF2B5EF4-FFF2-40B4-BE49-F238E27FC236}">
                    <a16:creationId xmlns:a16="http://schemas.microsoft.com/office/drawing/2014/main" id="{3A6E0195-7302-45A7-BF38-B564CFD309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1" t="31416" r="-121" b="36322"/>
              <a:stretch>
                <a:fillRect/>
              </a:stretch>
            </p:blipFill>
            <p:spPr bwMode="auto">
              <a:xfrm>
                <a:off x="241125" y="3252577"/>
                <a:ext cx="8070249" cy="224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36" descr="Graphical user interface, application&#10;&#10;Description automatically generated">
                <a:extLst>
                  <a:ext uri="{FF2B5EF4-FFF2-40B4-BE49-F238E27FC236}">
                    <a16:creationId xmlns:a16="http://schemas.microsoft.com/office/drawing/2014/main" id="{781CE393-2826-4EDF-BA7B-4D843C7DCC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82785"/>
              <a:stretch>
                <a:fillRect/>
              </a:stretch>
            </p:blipFill>
            <p:spPr bwMode="auto">
              <a:xfrm>
                <a:off x="241255" y="2066886"/>
                <a:ext cx="8060523" cy="119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37" descr="Graphical user interface, application&#10;&#10;Description automatically generated">
                <a:extLst>
                  <a:ext uri="{FF2B5EF4-FFF2-40B4-BE49-F238E27FC236}">
                    <a16:creationId xmlns:a16="http://schemas.microsoft.com/office/drawing/2014/main" id="{745E8901-D00B-4C5D-AFFC-956392F0BD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4" t="83508" r="134" b="145"/>
              <a:stretch>
                <a:fillRect/>
              </a:stretch>
            </p:blipFill>
            <p:spPr bwMode="auto">
              <a:xfrm>
                <a:off x="231397" y="5350966"/>
                <a:ext cx="8070250" cy="1131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38" descr="Graphical user interface, application&#10;&#10;Description automatically generated">
                <a:extLst>
                  <a:ext uri="{FF2B5EF4-FFF2-40B4-BE49-F238E27FC236}">
                    <a16:creationId xmlns:a16="http://schemas.microsoft.com/office/drawing/2014/main" id="{FB5E7C00-E990-4235-A53B-F413BF2415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93123" r="92455" b="-237"/>
              <a:stretch>
                <a:fillRect/>
              </a:stretch>
            </p:blipFill>
            <p:spPr bwMode="auto">
              <a:xfrm>
                <a:off x="241124" y="6154858"/>
                <a:ext cx="688734" cy="34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Rectangle 31">
              <a:extLst>
                <a:ext uri="{FF2B5EF4-FFF2-40B4-BE49-F238E27FC236}">
                  <a16:creationId xmlns:a16="http://schemas.microsoft.com/office/drawing/2014/main" id="{A56AD9FC-E6E2-4541-919D-D5B20261076B}"/>
                </a:ext>
              </a:extLst>
            </p:cNvPr>
            <p:cNvSpPr/>
            <p:nvPr/>
          </p:nvSpPr>
          <p:spPr>
            <a:xfrm>
              <a:off x="3701118" y="6155108"/>
              <a:ext cx="566126" cy="33670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US" dirty="0">
                  <a:solidFill>
                    <a:prstClr val="white"/>
                  </a:solidFill>
                </a:rPr>
                <a:t> </a:t>
              </a:r>
            </a:p>
          </p:txBody>
        </p:sp>
      </p:grpSp>
      <p:sp>
        <p:nvSpPr>
          <p:cNvPr id="28" name="Rectangle 18">
            <a:extLst>
              <a:ext uri="{FF2B5EF4-FFF2-40B4-BE49-F238E27FC236}">
                <a16:creationId xmlns:a16="http://schemas.microsoft.com/office/drawing/2014/main" id="{9EC7A21E-EEA8-43C9-91D1-93FE77821C25}"/>
              </a:ext>
            </a:extLst>
          </p:cNvPr>
          <p:cNvSpPr>
            <a:spLocks noChangeArrowheads="1"/>
          </p:cNvSpPr>
          <p:nvPr/>
        </p:nvSpPr>
        <p:spPr bwMode="auto">
          <a:xfrm>
            <a:off x="7320166" y="3665982"/>
            <a:ext cx="2138459" cy="88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US" sz="1800" dirty="0">
                <a:solidFill>
                  <a:srgbClr val="FF0000"/>
                </a:solidFill>
                <a:latin typeface="Avenir LT Std 35 Light" panose="020B0402020203020204" pitchFamily="34" charset="0"/>
              </a:rPr>
              <a:t>Haga clic en Raise Hand (levantar la mano)</a:t>
            </a:r>
          </a:p>
        </p:txBody>
      </p:sp>
      <p:cxnSp>
        <p:nvCxnSpPr>
          <p:cNvPr id="29" name="Straight Arrow Connector 28">
            <a:extLst>
              <a:ext uri="{FF2B5EF4-FFF2-40B4-BE49-F238E27FC236}">
                <a16:creationId xmlns:a16="http://schemas.microsoft.com/office/drawing/2014/main" id="{BBBF32E6-9DAC-4DE0-96C5-97D64671AC35}"/>
              </a:ext>
            </a:extLst>
          </p:cNvPr>
          <p:cNvCxnSpPr/>
          <p:nvPr/>
        </p:nvCxnSpPr>
        <p:spPr bwMode="auto">
          <a:xfrm>
            <a:off x="7754915" y="4632950"/>
            <a:ext cx="0" cy="477837"/>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50294D6C-CA90-4C7F-8417-F4265073588E}"/>
              </a:ext>
            </a:extLst>
          </p:cNvPr>
          <p:cNvSpPr/>
          <p:nvPr/>
        </p:nvSpPr>
        <p:spPr bwMode="auto">
          <a:xfrm>
            <a:off x="7459640" y="5272712"/>
            <a:ext cx="676275" cy="36671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US" dirty="0">
                <a:solidFill>
                  <a:prstClr val="white"/>
                </a:solidFill>
              </a:rPr>
              <a:t> </a:t>
            </a:r>
          </a:p>
        </p:txBody>
      </p:sp>
      <p:cxnSp>
        <p:nvCxnSpPr>
          <p:cNvPr id="35" name="Straight Arrow Connector 34">
            <a:extLst>
              <a:ext uri="{FF2B5EF4-FFF2-40B4-BE49-F238E27FC236}">
                <a16:creationId xmlns:a16="http://schemas.microsoft.com/office/drawing/2014/main" id="{FFE2C113-4B2C-48A5-A855-1B27B39B4E3B}"/>
              </a:ext>
            </a:extLst>
          </p:cNvPr>
          <p:cNvCxnSpPr/>
          <p:nvPr/>
        </p:nvCxnSpPr>
        <p:spPr bwMode="auto">
          <a:xfrm>
            <a:off x="4007796" y="4952143"/>
            <a:ext cx="0" cy="477837"/>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37255433-8672-4929-A8C6-85A111322242}"/>
              </a:ext>
            </a:extLst>
          </p:cNvPr>
          <p:cNvSpPr/>
          <p:nvPr/>
        </p:nvSpPr>
        <p:spPr bwMode="auto">
          <a:xfrm>
            <a:off x="3647777" y="5540373"/>
            <a:ext cx="710431" cy="29686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US" dirty="0">
                <a:solidFill>
                  <a:prstClr val="white"/>
                </a:solidFill>
              </a:rPr>
              <a:t> </a:t>
            </a:r>
          </a:p>
        </p:txBody>
      </p:sp>
      <p:sp>
        <p:nvSpPr>
          <p:cNvPr id="2" name="Rectangle 1">
            <a:extLst>
              <a:ext uri="{FF2B5EF4-FFF2-40B4-BE49-F238E27FC236}">
                <a16:creationId xmlns:a16="http://schemas.microsoft.com/office/drawing/2014/main" id="{7E411467-89B3-4C9E-A221-F96E1157D166}"/>
              </a:ext>
            </a:extLst>
          </p:cNvPr>
          <p:cNvSpPr/>
          <p:nvPr/>
        </p:nvSpPr>
        <p:spPr>
          <a:xfrm>
            <a:off x="2667007" y="3700250"/>
            <a:ext cx="2644827" cy="718105"/>
          </a:xfrm>
          <a:prstGeom prst="rect">
            <a:avLst/>
          </a:prstGeom>
          <a:solidFill>
            <a:srgbClr val="1A1A1A"/>
          </a:solidFill>
          <a:ln>
            <a:solidFill>
              <a:srgbClr val="1A1A1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4347" name="Group 3">
            <a:extLst>
              <a:ext uri="{FF2B5EF4-FFF2-40B4-BE49-F238E27FC236}">
                <a16:creationId xmlns:a16="http://schemas.microsoft.com/office/drawing/2014/main" id="{4E7F68F0-E0A9-4C12-ABE2-EF328ECBCA12}"/>
              </a:ext>
            </a:extLst>
          </p:cNvPr>
          <p:cNvGrpSpPr>
            <a:grpSpLocks/>
          </p:cNvGrpSpPr>
          <p:nvPr/>
        </p:nvGrpSpPr>
        <p:grpSpPr bwMode="auto">
          <a:xfrm>
            <a:off x="1002525" y="2694330"/>
            <a:ext cx="2636837" cy="2700338"/>
            <a:chOff x="7990955" y="1610525"/>
            <a:chExt cx="3573619" cy="3834964"/>
          </a:xfrm>
        </p:grpSpPr>
        <p:pic>
          <p:nvPicPr>
            <p:cNvPr id="5" name="Picture 4" descr="Image result for zoom meetings chat window">
              <a:extLst>
                <a:ext uri="{FF2B5EF4-FFF2-40B4-BE49-F238E27FC236}">
                  <a16:creationId xmlns:a16="http://schemas.microsoft.com/office/drawing/2014/main" id="{0D919340-2C60-4502-893B-7257F7A9D284}"/>
                </a:ext>
              </a:extLst>
            </p:cNvPr>
            <p:cNvPicPr>
              <a:picLocks noChangeAspect="1" noChangeArrowheads="1"/>
            </p:cNvPicPr>
            <p:nvPr/>
          </p:nvPicPr>
          <p:blipFill rotWithShape="1">
            <a:blip r:embed="rId7"/>
            <a:srcRect l="1339" t="889" r="1576" b="1224"/>
            <a:stretch/>
          </p:blipFill>
          <p:spPr bwMode="auto">
            <a:xfrm>
              <a:off x="7990955" y="1610525"/>
              <a:ext cx="3573619" cy="3834964"/>
            </a:xfrm>
            <a:prstGeom prst="rect">
              <a:avLst/>
            </a:prstGeom>
            <a:noFill/>
            <a:ln>
              <a:solidFill>
                <a:schemeClr val="tx1">
                  <a:lumMod val="50000"/>
                  <a:lumOff val="50000"/>
                </a:schemeClr>
              </a:solidFill>
            </a:ln>
          </p:spPr>
        </p:pic>
        <p:sp>
          <p:nvSpPr>
            <p:cNvPr id="13" name="Rectangle: Rounded Corners 15">
              <a:extLst>
                <a:ext uri="{FF2B5EF4-FFF2-40B4-BE49-F238E27FC236}">
                  <a16:creationId xmlns:a16="http://schemas.microsoft.com/office/drawing/2014/main" id="{DEDA7B1E-0A73-47E3-98D4-BDF852233310}"/>
                </a:ext>
              </a:extLst>
            </p:cNvPr>
            <p:cNvSpPr/>
            <p:nvPr/>
          </p:nvSpPr>
          <p:spPr>
            <a:xfrm>
              <a:off x="8277103" y="4527893"/>
              <a:ext cx="1067137" cy="324653"/>
            </a:xfrm>
            <a:prstGeom prst="roundRect">
              <a:avLst/>
            </a:prstGeom>
            <a:noFill/>
            <a:ln w="4445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cxnSp>
        <p:nvCxnSpPr>
          <p:cNvPr id="18" name="Straight Arrow Connector 17">
            <a:extLst>
              <a:ext uri="{FF2B5EF4-FFF2-40B4-BE49-F238E27FC236}">
                <a16:creationId xmlns:a16="http://schemas.microsoft.com/office/drawing/2014/main" id="{F94E5ACC-3240-4627-91C8-3DB6E1978AF3}"/>
              </a:ext>
            </a:extLst>
          </p:cNvPr>
          <p:cNvCxnSpPr/>
          <p:nvPr/>
        </p:nvCxnSpPr>
        <p:spPr bwMode="auto">
          <a:xfrm>
            <a:off x="1791512" y="4204043"/>
            <a:ext cx="0" cy="428625"/>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349" name="Rectangle 18">
            <a:extLst>
              <a:ext uri="{FF2B5EF4-FFF2-40B4-BE49-F238E27FC236}">
                <a16:creationId xmlns:a16="http://schemas.microsoft.com/office/drawing/2014/main" id="{5418FBAB-AE59-446D-B3F9-6F9DAC3003FD}"/>
              </a:ext>
            </a:extLst>
          </p:cNvPr>
          <p:cNvSpPr>
            <a:spLocks noChangeArrowheads="1"/>
          </p:cNvSpPr>
          <p:nvPr/>
        </p:nvSpPr>
        <p:spPr bwMode="auto">
          <a:xfrm>
            <a:off x="1108215" y="3352800"/>
            <a:ext cx="2425458" cy="83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US" sz="2400" dirty="0">
                <a:solidFill>
                  <a:srgbClr val="FF0000"/>
                </a:solidFill>
                <a:latin typeface="Avenir LT Std 35 Light" panose="020B0402020203020204" pitchFamily="34" charset="0"/>
              </a:rPr>
              <a:t>Escriba el comentario aquí</a:t>
            </a:r>
          </a:p>
        </p:txBody>
      </p:sp>
      <p:sp>
        <p:nvSpPr>
          <p:cNvPr id="36" name="Rectangle 18">
            <a:extLst>
              <a:ext uri="{FF2B5EF4-FFF2-40B4-BE49-F238E27FC236}">
                <a16:creationId xmlns:a16="http://schemas.microsoft.com/office/drawing/2014/main" id="{4FDA9D3A-AF73-4C71-99D1-1C3505B19D9D}"/>
              </a:ext>
            </a:extLst>
          </p:cNvPr>
          <p:cNvSpPr>
            <a:spLocks noChangeArrowheads="1"/>
          </p:cNvSpPr>
          <p:nvPr/>
        </p:nvSpPr>
        <p:spPr bwMode="auto">
          <a:xfrm>
            <a:off x="8229600" y="4549914"/>
            <a:ext cx="14629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US" sz="1800" dirty="0">
                <a:solidFill>
                  <a:srgbClr val="FF0000"/>
                </a:solidFill>
                <a:latin typeface="Avenir LT Std 35 Light" panose="020B0402020203020204" pitchFamily="34" charset="0"/>
              </a:rPr>
              <a:t>Haga clic en Chat</a:t>
            </a:r>
          </a:p>
        </p:txBody>
      </p:sp>
      <p:cxnSp>
        <p:nvCxnSpPr>
          <p:cNvPr id="37" name="Straight Arrow Connector 36">
            <a:extLst>
              <a:ext uri="{FF2B5EF4-FFF2-40B4-BE49-F238E27FC236}">
                <a16:creationId xmlns:a16="http://schemas.microsoft.com/office/drawing/2014/main" id="{00ABAA24-B6D3-4EDB-987D-0A495BCC3E16}"/>
              </a:ext>
            </a:extLst>
          </p:cNvPr>
          <p:cNvCxnSpPr>
            <a:cxnSpLocks/>
          </p:cNvCxnSpPr>
          <p:nvPr/>
        </p:nvCxnSpPr>
        <p:spPr bwMode="auto">
          <a:xfrm>
            <a:off x="8527588" y="4989164"/>
            <a:ext cx="0" cy="238918"/>
          </a:xfrm>
          <a:prstGeom prst="straightConnector1">
            <a:avLst/>
          </a:prstGeom>
          <a:ln w="412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CDC40D37-F3C1-42AA-9C90-9D0CE292F864}"/>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sp>
        <p:nvSpPr>
          <p:cNvPr id="34" name="Rectangle 18">
            <a:extLst>
              <a:ext uri="{FF2B5EF4-FFF2-40B4-BE49-F238E27FC236}">
                <a16:creationId xmlns:a16="http://schemas.microsoft.com/office/drawing/2014/main" id="{33CA980E-8218-452A-9670-23390AD0F5C7}"/>
              </a:ext>
            </a:extLst>
          </p:cNvPr>
          <p:cNvSpPr>
            <a:spLocks noChangeArrowheads="1"/>
          </p:cNvSpPr>
          <p:nvPr/>
        </p:nvSpPr>
        <p:spPr bwMode="auto">
          <a:xfrm>
            <a:off x="3657726" y="4191000"/>
            <a:ext cx="2464127" cy="156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US" sz="2400" dirty="0">
                <a:solidFill>
                  <a:srgbClr val="FF0000"/>
                </a:solidFill>
                <a:latin typeface="Avenir LT Std 35 Light" panose="020B0402020203020204" pitchFamily="34" charset="0"/>
              </a:rPr>
              <a:t>Haga clic en Raise Hand (levantar la mano)</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2">
            <a:extLst>
              <a:ext uri="{FF2B5EF4-FFF2-40B4-BE49-F238E27FC236}">
                <a16:creationId xmlns:a16="http://schemas.microsoft.com/office/drawing/2014/main" id="{3AD0ED81-FB29-4281-9A39-F6D2CE0AA2B7}"/>
              </a:ext>
            </a:extLst>
          </p:cNvPr>
          <p:cNvSpPr>
            <a:spLocks noGrp="1" noChangeArrowheads="1"/>
          </p:cNvSpPr>
          <p:nvPr>
            <p:ph type="title"/>
          </p:nvPr>
        </p:nvSpPr>
        <p:spPr>
          <a:xfrm>
            <a:off x="838200" y="9525"/>
            <a:ext cx="11353800" cy="1325563"/>
          </a:xfrm>
        </p:spPr>
        <p:txBody>
          <a:bodyPr>
            <a:noAutofit/>
          </a:bodyPr>
          <a:lstStyle/>
          <a:p>
            <a:r>
              <a:rPr lang="es-US" dirty="0">
                <a:latin typeface="Montserrat" panose="00000500000000000000" pitchFamily="2" charset="0"/>
              </a:rPr>
              <a:t>Acuerdo de participación virtual </a:t>
            </a:r>
          </a:p>
        </p:txBody>
      </p:sp>
      <p:sp>
        <p:nvSpPr>
          <p:cNvPr id="3" name="Content Placeholder 6">
            <a:extLst>
              <a:ext uri="{FF2B5EF4-FFF2-40B4-BE49-F238E27FC236}">
                <a16:creationId xmlns:a16="http://schemas.microsoft.com/office/drawing/2014/main" id="{91B3502E-AEFB-433D-8694-E5E12AEB6E11}"/>
              </a:ext>
            </a:extLst>
          </p:cNvPr>
          <p:cNvSpPr>
            <a:spLocks noGrp="1"/>
          </p:cNvSpPr>
          <p:nvPr>
            <p:ph idx="1"/>
          </p:nvPr>
        </p:nvSpPr>
        <p:spPr>
          <a:xfrm>
            <a:off x="838200" y="1335088"/>
            <a:ext cx="10896600" cy="5065712"/>
          </a:xfrm>
        </p:spPr>
        <p:txBody>
          <a:bodyPr>
            <a:noAutofit/>
          </a:bodyPr>
          <a:lstStyle/>
          <a:p>
            <a:pPr marL="0" indent="0">
              <a:spcBef>
                <a:spcPts val="1200"/>
              </a:spcBef>
              <a:spcAft>
                <a:spcPts val="1200"/>
              </a:spcAft>
              <a:buNone/>
            </a:pPr>
            <a:r>
              <a:rPr lang="es-US" sz="2800" dirty="0">
                <a:latin typeface="Montserrat" panose="00000500000000000000" pitchFamily="2" charset="0"/>
              </a:rPr>
              <a:t>El taller incluirá varias secciones con momentos de pausa para </a:t>
            </a:r>
            <a:r>
              <a:rPr lang="es-US" sz="2800" b="1" dirty="0">
                <a:latin typeface="Montserrat" panose="00000500000000000000" pitchFamily="2" charset="0"/>
              </a:rPr>
              <a:t>hacer preguntas</a:t>
            </a:r>
            <a:r>
              <a:rPr lang="es-US" sz="2800" dirty="0">
                <a:latin typeface="Montserrat" panose="00000500000000000000" pitchFamily="2" charset="0"/>
              </a:rPr>
              <a:t> y </a:t>
            </a:r>
            <a:r>
              <a:rPr lang="es-US" sz="2800" b="1" dirty="0">
                <a:latin typeface="Montserrat" panose="00000500000000000000" pitchFamily="2" charset="0"/>
              </a:rPr>
              <a:t>ofrecer comentarios</a:t>
            </a:r>
          </a:p>
          <a:p>
            <a:pPr marL="0" indent="0">
              <a:spcBef>
                <a:spcPts val="1200"/>
              </a:spcBef>
              <a:spcAft>
                <a:spcPts val="1200"/>
              </a:spcAft>
              <a:buNone/>
            </a:pPr>
            <a:r>
              <a:rPr lang="es-US" sz="2800" dirty="0">
                <a:latin typeface="Montserrat" panose="00000500000000000000" pitchFamily="2" charset="0"/>
              </a:rPr>
              <a:t>Sea </a:t>
            </a:r>
            <a:r>
              <a:rPr lang="es-US" sz="2800" b="1" dirty="0">
                <a:latin typeface="Montserrat" panose="00000500000000000000" pitchFamily="2" charset="0"/>
              </a:rPr>
              <a:t>respetuoso</a:t>
            </a:r>
            <a:r>
              <a:rPr lang="es-US" sz="2800" dirty="0">
                <a:latin typeface="Montserrat" panose="00000500000000000000" pitchFamily="2" charset="0"/>
              </a:rPr>
              <a:t> de las opiniones de los demás</a:t>
            </a:r>
          </a:p>
          <a:p>
            <a:pPr marL="0" indent="0">
              <a:spcBef>
                <a:spcPts val="1200"/>
              </a:spcBef>
              <a:spcAft>
                <a:spcPts val="1200"/>
              </a:spcAft>
              <a:buNone/>
            </a:pPr>
            <a:r>
              <a:rPr lang="es-US" sz="2800" dirty="0">
                <a:latin typeface="Montserrat" panose="00000500000000000000" pitchFamily="2" charset="0"/>
              </a:rPr>
              <a:t>Trataremos de responder a todas las preguntas hoy, pero quizás necesitemos un </a:t>
            </a:r>
            <a:r>
              <a:rPr lang="es-US" sz="2800" b="1" dirty="0">
                <a:latin typeface="Montserrat" panose="00000500000000000000" pitchFamily="2" charset="0"/>
              </a:rPr>
              <a:t>seguimiento</a:t>
            </a:r>
            <a:r>
              <a:rPr lang="es-US" sz="2800" dirty="0">
                <a:latin typeface="Montserrat" panose="00000500000000000000" pitchFamily="2" charset="0"/>
              </a:rPr>
              <a:t> con respuestas más detalladas después de la sesión</a:t>
            </a:r>
          </a:p>
          <a:p>
            <a:pPr marL="0" indent="0">
              <a:spcBef>
                <a:spcPts val="1200"/>
              </a:spcBef>
              <a:spcAft>
                <a:spcPts val="1200"/>
              </a:spcAft>
              <a:buNone/>
            </a:pPr>
            <a:r>
              <a:rPr lang="es-US" sz="2800" dirty="0">
                <a:latin typeface="Montserrat" panose="00000500000000000000" pitchFamily="2" charset="0"/>
              </a:rPr>
              <a:t>Recuerde, este es solo un taller en un </a:t>
            </a:r>
            <a:r>
              <a:rPr lang="es-US" sz="2800" b="1" dirty="0">
                <a:latin typeface="Montserrat" panose="00000500000000000000" pitchFamily="2" charset="0"/>
              </a:rPr>
              <a:t>proceso más largo</a:t>
            </a:r>
          </a:p>
        </p:txBody>
      </p:sp>
      <p:sp>
        <p:nvSpPr>
          <p:cNvPr id="4" name="TextBox 3">
            <a:extLst>
              <a:ext uri="{FF2B5EF4-FFF2-40B4-BE49-F238E27FC236}">
                <a16:creationId xmlns:a16="http://schemas.microsoft.com/office/drawing/2014/main" id="{87BC9145-B096-48CE-8295-B46EC6943815}"/>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spTree>
    <p:extLst>
      <p:ext uri="{BB962C8B-B14F-4D97-AF65-F5344CB8AC3E}">
        <p14:creationId xmlns:p14="http://schemas.microsoft.com/office/powerpoint/2010/main" val="396437031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a:extLst>
              <a:ext uri="{FF2B5EF4-FFF2-40B4-BE49-F238E27FC236}">
                <a16:creationId xmlns:a16="http://schemas.microsoft.com/office/drawing/2014/main" id="{25FC8F9A-454C-4CB7-86D9-8B6D5BB1374E}"/>
              </a:ext>
            </a:extLst>
          </p:cNvPr>
          <p:cNvSpPr>
            <a:spLocks noGrp="1" noChangeArrowheads="1"/>
          </p:cNvSpPr>
          <p:nvPr>
            <p:ph type="title"/>
          </p:nvPr>
        </p:nvSpPr>
        <p:spPr>
          <a:xfrm>
            <a:off x="0" y="2766218"/>
            <a:ext cx="12192000" cy="1325563"/>
          </a:xfrm>
        </p:spPr>
        <p:txBody>
          <a:bodyPr/>
          <a:lstStyle/>
          <a:p>
            <a:r>
              <a:rPr lang="es-US" dirty="0">
                <a:latin typeface="Montserrat" panose="00000500000000000000" pitchFamily="2" charset="0"/>
              </a:rPr>
              <a:t>BIENVENIDA Y </a:t>
            </a:r>
            <a:r>
              <a:rPr lang="en-US" altLang="es-419" dirty="0">
                <a:solidFill>
                  <a:srgbClr val="FFFFFF"/>
                </a:solidFill>
                <a:latin typeface="Avenir LT Std 35 Light" pitchFamily="34" charset="0"/>
              </a:rPr>
              <a:t>ORDEN DEL DÍA</a:t>
            </a:r>
            <a:endParaRPr lang="es-US" dirty="0">
              <a:latin typeface="Montserrat" panose="00000500000000000000" pitchFamily="2" charset="0"/>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80DD7688-E4BB-4072-BE83-93AA6EA8BECE}"/>
              </a:ext>
            </a:extLst>
          </p:cNvPr>
          <p:cNvSpPr>
            <a:spLocks noGrp="1" noChangeArrowheads="1"/>
          </p:cNvSpPr>
          <p:nvPr>
            <p:ph type="title"/>
          </p:nvPr>
        </p:nvSpPr>
        <p:spPr>
          <a:xfrm>
            <a:off x="838200" y="0"/>
            <a:ext cx="10515600" cy="1325563"/>
          </a:xfrm>
        </p:spPr>
        <p:txBody>
          <a:bodyPr/>
          <a:lstStyle/>
          <a:p>
            <a:r>
              <a:rPr lang="es-US" dirty="0">
                <a:latin typeface="Montserrat" panose="00000500000000000000" pitchFamily="2" charset="0"/>
              </a:rPr>
              <a:t>Programa del taller</a:t>
            </a:r>
          </a:p>
        </p:txBody>
      </p:sp>
      <p:sp>
        <p:nvSpPr>
          <p:cNvPr id="17411" name="Content Placeholder 2">
            <a:extLst>
              <a:ext uri="{FF2B5EF4-FFF2-40B4-BE49-F238E27FC236}">
                <a16:creationId xmlns:a16="http://schemas.microsoft.com/office/drawing/2014/main" id="{B8481542-D77E-48FE-A2E3-92E1FDEAD8D7}"/>
              </a:ext>
            </a:extLst>
          </p:cNvPr>
          <p:cNvSpPr>
            <a:spLocks noGrp="1" noChangeArrowheads="1"/>
          </p:cNvSpPr>
          <p:nvPr>
            <p:ph idx="1"/>
          </p:nvPr>
        </p:nvSpPr>
        <p:spPr>
          <a:xfrm>
            <a:off x="838200" y="1157288"/>
            <a:ext cx="11353800" cy="5167312"/>
          </a:xfrm>
        </p:spPr>
        <p:txBody>
          <a:bodyPr>
            <a:noAutofit/>
          </a:bodyPr>
          <a:lstStyle/>
          <a:p>
            <a:pPr marL="749300" indent="-749300">
              <a:spcBef>
                <a:spcPts val="600"/>
              </a:spcBef>
              <a:spcAft>
                <a:spcPts val="600"/>
              </a:spcAft>
              <a:buFont typeface="+mj-lt"/>
              <a:buAutoNum type="romanUcPeriod"/>
            </a:pPr>
            <a:r>
              <a:rPr lang="es-US" sz="2800" dirty="0">
                <a:latin typeface="Montserrat" panose="00000500000000000000" pitchFamily="2" charset="0"/>
              </a:rPr>
              <a:t>Bienvenida y </a:t>
            </a:r>
            <a:r>
              <a:rPr lang="es-ES" altLang="en-US" sz="2800" dirty="0">
                <a:latin typeface="Montserrat" panose="00000500000000000000" pitchFamily="2" charset="0"/>
              </a:rPr>
              <a:t>Objetivos de la Taller</a:t>
            </a:r>
          </a:p>
          <a:p>
            <a:pPr marL="749300" indent="-749300">
              <a:spcBef>
                <a:spcPts val="1200"/>
              </a:spcBef>
              <a:spcAft>
                <a:spcPts val="600"/>
              </a:spcAft>
              <a:buFont typeface="+mj-lt"/>
              <a:buAutoNum type="romanUcPeriod"/>
            </a:pPr>
            <a:r>
              <a:rPr lang="es-US" sz="2800" dirty="0">
                <a:latin typeface="Montserrat" panose="00000500000000000000" pitchFamily="2" charset="0"/>
              </a:rPr>
              <a:t>Proceso de Santa Rosa Forward </a:t>
            </a:r>
          </a:p>
          <a:p>
            <a:pPr marL="749300" indent="-749300">
              <a:spcBef>
                <a:spcPts val="1200"/>
              </a:spcBef>
              <a:spcAft>
                <a:spcPts val="600"/>
              </a:spcAft>
              <a:buFont typeface="+mj-lt"/>
              <a:buAutoNum type="romanUcPeriod"/>
            </a:pPr>
            <a:r>
              <a:rPr lang="es-US" sz="2800" dirty="0">
                <a:latin typeface="Montserrat" panose="00000500000000000000" pitchFamily="2" charset="0"/>
              </a:rPr>
              <a:t>Borrador de la Visión</a:t>
            </a:r>
          </a:p>
          <a:p>
            <a:pPr marL="749300" indent="-749300">
              <a:spcBef>
                <a:spcPts val="1200"/>
              </a:spcBef>
              <a:spcAft>
                <a:spcPts val="600"/>
              </a:spcAft>
              <a:buFont typeface="+mj-lt"/>
              <a:buAutoNum type="romanUcPeriod"/>
            </a:pPr>
            <a:r>
              <a:rPr lang="es-ES" altLang="en-US" sz="2800" dirty="0">
                <a:latin typeface="Montserrat" panose="00000500000000000000" pitchFamily="2" charset="0"/>
              </a:rPr>
              <a:t>Discusión </a:t>
            </a:r>
          </a:p>
          <a:p>
            <a:pPr marL="749300" indent="-749300">
              <a:spcBef>
                <a:spcPts val="1200"/>
              </a:spcBef>
              <a:spcAft>
                <a:spcPts val="600"/>
              </a:spcAft>
              <a:buFont typeface="+mj-lt"/>
              <a:buAutoNum type="romanUcPeriod"/>
            </a:pPr>
            <a:r>
              <a:rPr lang="es-US" sz="2800" dirty="0">
                <a:latin typeface="Montserrat" panose="00000500000000000000" pitchFamily="2" charset="0"/>
              </a:rPr>
              <a:t>Siguientes Pasos y Cierre</a:t>
            </a:r>
          </a:p>
        </p:txBody>
      </p:sp>
      <p:sp>
        <p:nvSpPr>
          <p:cNvPr id="4" name="TextBox 3">
            <a:extLst>
              <a:ext uri="{FF2B5EF4-FFF2-40B4-BE49-F238E27FC236}">
                <a16:creationId xmlns:a16="http://schemas.microsoft.com/office/drawing/2014/main" id="{BACDDD18-9C17-4E6C-AB9F-F0038FCA44EA}"/>
              </a:ext>
            </a:extLst>
          </p:cNvPr>
          <p:cNvSpPr txBox="1"/>
          <p:nvPr/>
        </p:nvSpPr>
        <p:spPr>
          <a:xfrm>
            <a:off x="45263" y="6566356"/>
            <a:ext cx="3124200" cy="215444"/>
          </a:xfrm>
          <a:prstGeom prst="rect">
            <a:avLst/>
          </a:prstGeom>
          <a:solidFill>
            <a:srgbClr val="A6A6A6"/>
          </a:solidFill>
        </p:spPr>
        <p:txBody>
          <a:bodyPr wrap="square" rtlCol="0">
            <a:spAutoFit/>
          </a:bodyPr>
          <a:lstStyle/>
          <a:p>
            <a:r>
              <a:rPr lang="es-ES" sz="800" dirty="0">
                <a:solidFill>
                  <a:srgbClr val="F2F2F2"/>
                </a:solidFill>
                <a:latin typeface="Montserrat" panose="00000500000000000000" pitchFamily="2" charset="0"/>
              </a:rPr>
              <a:t>ACTUALIZACIÓN DEL PLAN GENERAL DE SANTA ROSA</a:t>
            </a:r>
            <a:endParaRPr lang="en-US" sz="800" dirty="0">
              <a:solidFill>
                <a:srgbClr val="F2F2F2"/>
              </a:solidFill>
              <a:latin typeface="Montserrat" panose="00000500000000000000" pitchFamily="2" charset="0"/>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6A79649-D0ED-46CD-B5EC-22341799A0A4}"/>
              </a:ext>
            </a:extLst>
          </p:cNvPr>
          <p:cNvSpPr>
            <a:spLocks noGrp="1" noChangeArrowheads="1"/>
          </p:cNvSpPr>
          <p:nvPr>
            <p:ph type="title"/>
          </p:nvPr>
        </p:nvSpPr>
        <p:spPr>
          <a:xfrm>
            <a:off x="0" y="2766218"/>
            <a:ext cx="12192000" cy="1325563"/>
          </a:xfrm>
        </p:spPr>
        <p:txBody>
          <a:bodyPr>
            <a:noAutofit/>
          </a:bodyPr>
          <a:lstStyle/>
          <a:p>
            <a:r>
              <a:rPr lang="es-US" dirty="0">
                <a:latin typeface="Montserrat" panose="00000500000000000000" pitchFamily="2" charset="0"/>
              </a:rPr>
              <a:t>PROCESO DE SANTA ROSA FORWARD</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A close up of a logo&#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t="8524" b="18750"/>
          <a:stretch>
            <a:fillRect/>
          </a:stretch>
        </p:blipFill>
        <p:spPr bwMode="auto">
          <a:xfrm>
            <a:off x="0" y="1981200"/>
            <a:ext cx="12192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1981200"/>
            <a:ext cx="12192000" cy="4876800"/>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267" name="Text Placeholder 25"/>
          <p:cNvSpPr txBox="1">
            <a:spLocks noChangeArrowheads="1"/>
          </p:cNvSpPr>
          <p:nvPr/>
        </p:nvSpPr>
        <p:spPr bwMode="auto">
          <a:xfrm>
            <a:off x="533400" y="246063"/>
            <a:ext cx="11125200" cy="1735137"/>
          </a:xfrm>
          <a:prstGeom prst="rect">
            <a:avLst/>
          </a:prstGeom>
          <a:noFill/>
          <a:ln>
            <a:noFill/>
          </a:ln>
        </p:spPr>
        <p:txBody>
          <a:bodyPr/>
          <a:lstStyle>
            <a:lvl1pPr defTabSz="457200">
              <a:defRPr sz="2400">
                <a:solidFill>
                  <a:schemeClr val="tx1"/>
                </a:solidFill>
                <a:latin typeface="Times" panose="02020603050405020304" pitchFamily="18" charset="0"/>
                <a:ea typeface="MS PGothic" panose="020B0600070205080204" pitchFamily="34" charset="-128"/>
              </a:defRPr>
            </a:lvl1pPr>
            <a:lvl2pPr marL="742950" indent="-285750" defTabSz="457200">
              <a:defRPr sz="2400">
                <a:solidFill>
                  <a:schemeClr val="tx1"/>
                </a:solidFill>
                <a:latin typeface="Times" panose="02020603050405020304" pitchFamily="18" charset="0"/>
                <a:ea typeface="MS PGothic" panose="020B0600070205080204" pitchFamily="34" charset="-128"/>
              </a:defRPr>
            </a:lvl2pPr>
            <a:lvl3pPr marL="1143000" indent="-228600" defTabSz="457200">
              <a:defRPr sz="2400">
                <a:solidFill>
                  <a:schemeClr val="tx1"/>
                </a:solidFill>
                <a:latin typeface="Times" panose="02020603050405020304" pitchFamily="18" charset="0"/>
                <a:ea typeface="MS PGothic" panose="020B0600070205080204" pitchFamily="34" charset="-128"/>
              </a:defRPr>
            </a:lvl3pPr>
            <a:lvl4pPr marL="1600200" indent="-228600" defTabSz="457200">
              <a:defRPr sz="2400">
                <a:solidFill>
                  <a:schemeClr val="tx1"/>
                </a:solidFill>
                <a:latin typeface="Times" panose="02020603050405020304" pitchFamily="18" charset="0"/>
                <a:ea typeface="MS PGothic" panose="020B0600070205080204" pitchFamily="34" charset="-128"/>
              </a:defRPr>
            </a:lvl4pPr>
            <a:lvl5pPr marL="2057400" indent="-228600" defTabSz="457200">
              <a:defRPr sz="2400">
                <a:solidFill>
                  <a:schemeClr val="tx1"/>
                </a:solidFill>
                <a:latin typeface="Times" panose="02020603050405020304" pitchFamily="18"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20000"/>
              </a:spcBef>
              <a:spcAft>
                <a:spcPts val="600"/>
              </a:spcAft>
              <a:defRPr/>
            </a:pPr>
            <a:r>
              <a:rPr lang="es-ES" altLang="en-US" sz="2800" dirty="0">
                <a:solidFill>
                  <a:schemeClr val="tx1">
                    <a:lumMod val="65000"/>
                    <a:lumOff val="35000"/>
                  </a:schemeClr>
                </a:solidFill>
                <a:latin typeface="Avenir LT Std 35 Light" panose="020B0402020203020204" pitchFamily="34" charset="0"/>
              </a:rPr>
              <a:t>Las comunidades se planifican pensando en dónde deben ubicarse las casas, los edificios, las tiendas, los parques, las escuelas, las carreteras y otras características cómo están relacionados el uno con el otro.</a:t>
            </a:r>
            <a:endParaRPr lang="en-US" altLang="en-US" sz="2800" b="1" dirty="0">
              <a:solidFill>
                <a:srgbClr val="8E1536"/>
              </a:solidFill>
              <a:latin typeface="Avenir LT Std 65 Medium" panose="020B0603020203020204" pitchFamily="34" charset="0"/>
            </a:endParaRPr>
          </a:p>
        </p:txBody>
      </p:sp>
      <p:sp>
        <p:nvSpPr>
          <p:cNvPr id="5" name="Oval 4"/>
          <p:cNvSpPr/>
          <p:nvPr/>
        </p:nvSpPr>
        <p:spPr>
          <a:xfrm>
            <a:off x="2193925" y="2800350"/>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 name="Oval 8"/>
          <p:cNvSpPr/>
          <p:nvPr/>
        </p:nvSpPr>
        <p:spPr>
          <a:xfrm>
            <a:off x="3246438" y="5922963"/>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 name="Oval 12"/>
          <p:cNvSpPr/>
          <p:nvPr/>
        </p:nvSpPr>
        <p:spPr>
          <a:xfrm>
            <a:off x="6872288" y="3025775"/>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7" name="Oval 16"/>
          <p:cNvSpPr/>
          <p:nvPr/>
        </p:nvSpPr>
        <p:spPr>
          <a:xfrm>
            <a:off x="1338263" y="4219575"/>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23" name="Straight Connector 22"/>
          <p:cNvCxnSpPr>
            <a:stCxn id="17" idx="0"/>
            <a:endCxn id="5" idx="3"/>
          </p:cNvCxnSpPr>
          <p:nvPr/>
        </p:nvCxnSpPr>
        <p:spPr>
          <a:xfrm flipV="1">
            <a:off x="1452563" y="2995613"/>
            <a:ext cx="774700" cy="1223962"/>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a:cxnSpLocks/>
            <a:stCxn id="13" idx="2"/>
            <a:endCxn id="34858" idx="1"/>
          </p:cNvCxnSpPr>
          <p:nvPr/>
        </p:nvCxnSpPr>
        <p:spPr>
          <a:xfrm flipH="1" flipV="1">
            <a:off x="2422525" y="2914065"/>
            <a:ext cx="4449763" cy="226010"/>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cxnSpLocks/>
            <a:stCxn id="53" idx="3"/>
            <a:endCxn id="9" idx="7"/>
          </p:cNvCxnSpPr>
          <p:nvPr/>
        </p:nvCxnSpPr>
        <p:spPr>
          <a:xfrm flipH="1">
            <a:off x="3441700" y="4838700"/>
            <a:ext cx="1538288" cy="1117600"/>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5546725" y="2454275"/>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3" name="Oval 32"/>
          <p:cNvSpPr/>
          <p:nvPr/>
        </p:nvSpPr>
        <p:spPr>
          <a:xfrm>
            <a:off x="3098800" y="3625850"/>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7" name="Oval 36"/>
          <p:cNvSpPr/>
          <p:nvPr/>
        </p:nvSpPr>
        <p:spPr>
          <a:xfrm>
            <a:off x="11342688" y="3086100"/>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 name="Oval 40"/>
          <p:cNvSpPr/>
          <p:nvPr/>
        </p:nvSpPr>
        <p:spPr>
          <a:xfrm>
            <a:off x="6499225" y="6124575"/>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5" name="Oval 44"/>
          <p:cNvSpPr/>
          <p:nvPr/>
        </p:nvSpPr>
        <p:spPr>
          <a:xfrm>
            <a:off x="9571038" y="5627688"/>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9" name="Oval 48"/>
          <p:cNvSpPr/>
          <p:nvPr/>
        </p:nvSpPr>
        <p:spPr>
          <a:xfrm>
            <a:off x="8458200" y="4359275"/>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3" name="Oval 52"/>
          <p:cNvSpPr/>
          <p:nvPr/>
        </p:nvSpPr>
        <p:spPr>
          <a:xfrm>
            <a:off x="4945063" y="4643438"/>
            <a:ext cx="228600" cy="228600"/>
          </a:xfrm>
          <a:prstGeom prst="ellipse">
            <a:avLst/>
          </a:prstGeom>
          <a:noFill/>
          <a:ln w="38100">
            <a:solidFill>
              <a:srgbClr val="8E153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61" name="Straight Connector 60"/>
          <p:cNvCxnSpPr>
            <a:cxnSpLocks/>
            <a:stCxn id="33" idx="4"/>
            <a:endCxn id="9" idx="0"/>
          </p:cNvCxnSpPr>
          <p:nvPr/>
        </p:nvCxnSpPr>
        <p:spPr>
          <a:xfrm>
            <a:off x="3213100" y="3854450"/>
            <a:ext cx="147638" cy="2068513"/>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a:cxnSpLocks/>
            <a:stCxn id="53" idx="2"/>
            <a:endCxn id="34857" idx="1"/>
          </p:cNvCxnSpPr>
          <p:nvPr/>
        </p:nvCxnSpPr>
        <p:spPr>
          <a:xfrm flipH="1" flipV="1">
            <a:off x="1566863" y="4333875"/>
            <a:ext cx="3378200" cy="423863"/>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a:cxnSpLocks/>
            <a:stCxn id="17" idx="5"/>
            <a:endCxn id="9" idx="1"/>
          </p:cNvCxnSpPr>
          <p:nvPr/>
        </p:nvCxnSpPr>
        <p:spPr>
          <a:xfrm>
            <a:off x="1533525" y="4414838"/>
            <a:ext cx="1746250" cy="1541462"/>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a:cxnSpLocks/>
            <a:endCxn id="33" idx="1"/>
          </p:cNvCxnSpPr>
          <p:nvPr/>
        </p:nvCxnSpPr>
        <p:spPr>
          <a:xfrm>
            <a:off x="2422525" y="3038475"/>
            <a:ext cx="709613" cy="620713"/>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cxnSpLocks/>
            <a:stCxn id="30" idx="3"/>
            <a:endCxn id="17" idx="7"/>
          </p:cNvCxnSpPr>
          <p:nvPr/>
        </p:nvCxnSpPr>
        <p:spPr>
          <a:xfrm flipH="1">
            <a:off x="1533525" y="2647950"/>
            <a:ext cx="4046538" cy="1604963"/>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a:cxnSpLocks/>
            <a:stCxn id="49" idx="1"/>
            <a:endCxn id="13" idx="5"/>
          </p:cNvCxnSpPr>
          <p:nvPr/>
        </p:nvCxnSpPr>
        <p:spPr>
          <a:xfrm flipH="1" flipV="1">
            <a:off x="7067550" y="3221038"/>
            <a:ext cx="1423988" cy="1171575"/>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a:cxnSpLocks/>
            <a:stCxn id="37" idx="3"/>
            <a:endCxn id="49" idx="7"/>
          </p:cNvCxnSpPr>
          <p:nvPr/>
        </p:nvCxnSpPr>
        <p:spPr>
          <a:xfrm flipH="1">
            <a:off x="8653463" y="3281363"/>
            <a:ext cx="2722562" cy="1111250"/>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cxnSpLocks/>
            <a:stCxn id="49" idx="5"/>
            <a:endCxn id="45" idx="0"/>
          </p:cNvCxnSpPr>
          <p:nvPr/>
        </p:nvCxnSpPr>
        <p:spPr>
          <a:xfrm>
            <a:off x="8653463" y="4554538"/>
            <a:ext cx="1031875" cy="1073150"/>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cxnSpLocks/>
            <a:stCxn id="37" idx="4"/>
            <a:endCxn id="45" idx="7"/>
          </p:cNvCxnSpPr>
          <p:nvPr/>
        </p:nvCxnSpPr>
        <p:spPr>
          <a:xfrm flipH="1">
            <a:off x="9764713" y="3314700"/>
            <a:ext cx="1692275" cy="2346325"/>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a:cxnSpLocks/>
            <a:stCxn id="45" idx="2"/>
            <a:endCxn id="41" idx="6"/>
          </p:cNvCxnSpPr>
          <p:nvPr/>
        </p:nvCxnSpPr>
        <p:spPr>
          <a:xfrm flipH="1">
            <a:off x="6727825" y="5741988"/>
            <a:ext cx="2843213" cy="496887"/>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a:cxnSpLocks/>
            <a:stCxn id="53" idx="5"/>
            <a:endCxn id="41" idx="1"/>
          </p:cNvCxnSpPr>
          <p:nvPr/>
        </p:nvCxnSpPr>
        <p:spPr>
          <a:xfrm>
            <a:off x="5140325" y="4838700"/>
            <a:ext cx="1393825" cy="1319213"/>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a:cxnSpLocks/>
            <a:stCxn id="13" idx="4"/>
            <a:endCxn id="41" idx="0"/>
          </p:cNvCxnSpPr>
          <p:nvPr/>
        </p:nvCxnSpPr>
        <p:spPr>
          <a:xfrm flipH="1">
            <a:off x="6613525" y="3254375"/>
            <a:ext cx="373063" cy="2870200"/>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a:cxnSpLocks/>
            <a:stCxn id="30" idx="4"/>
            <a:endCxn id="41" idx="0"/>
          </p:cNvCxnSpPr>
          <p:nvPr/>
        </p:nvCxnSpPr>
        <p:spPr>
          <a:xfrm>
            <a:off x="5661025" y="2682875"/>
            <a:ext cx="952500" cy="3441700"/>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cxnSpLocks/>
            <a:stCxn id="53" idx="6"/>
            <a:endCxn id="49" idx="2"/>
          </p:cNvCxnSpPr>
          <p:nvPr/>
        </p:nvCxnSpPr>
        <p:spPr>
          <a:xfrm flipV="1">
            <a:off x="5173663" y="4473575"/>
            <a:ext cx="3284537" cy="284163"/>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a:cxnSpLocks/>
            <a:stCxn id="33" idx="5"/>
            <a:endCxn id="53" idx="1"/>
          </p:cNvCxnSpPr>
          <p:nvPr/>
        </p:nvCxnSpPr>
        <p:spPr>
          <a:xfrm>
            <a:off x="3294063" y="3821113"/>
            <a:ext cx="1685925" cy="855662"/>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a:cxnSpLocks/>
            <a:stCxn id="30" idx="6"/>
            <a:endCxn id="37" idx="2"/>
          </p:cNvCxnSpPr>
          <p:nvPr/>
        </p:nvCxnSpPr>
        <p:spPr>
          <a:xfrm>
            <a:off x="5775325" y="2568575"/>
            <a:ext cx="5567363" cy="631825"/>
          </a:xfrm>
          <a:prstGeom prst="line">
            <a:avLst/>
          </a:prstGeom>
          <a:ln w="22225">
            <a:solidFill>
              <a:schemeClr val="tx1">
                <a:lumMod val="50000"/>
                <a:lumOff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34851" name="TextBox 14"/>
          <p:cNvSpPr txBox="1">
            <a:spLocks noChangeArrowheads="1"/>
          </p:cNvSpPr>
          <p:nvPr/>
        </p:nvSpPr>
        <p:spPr bwMode="auto">
          <a:xfrm>
            <a:off x="7100887" y="2970213"/>
            <a:ext cx="23907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b="1" dirty="0">
                <a:solidFill>
                  <a:srgbClr val="8E1536"/>
                </a:solidFill>
                <a:latin typeface="Avenir LT Std 65 Medium" pitchFamily="34" charset="0"/>
              </a:rPr>
              <a:t>CAMINOS Y ESPACIOS ABIERTOS</a:t>
            </a:r>
          </a:p>
        </p:txBody>
      </p:sp>
      <p:sp>
        <p:nvSpPr>
          <p:cNvPr id="34852" name="TextBox 30"/>
          <p:cNvSpPr txBox="1">
            <a:spLocks noChangeArrowheads="1"/>
          </p:cNvSpPr>
          <p:nvPr/>
        </p:nvSpPr>
        <p:spPr bwMode="auto">
          <a:xfrm>
            <a:off x="5775325" y="2398713"/>
            <a:ext cx="26828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b="1" dirty="0">
                <a:solidFill>
                  <a:srgbClr val="8E1536"/>
                </a:solidFill>
                <a:latin typeface="Avenir LT Std 65 Medium" pitchFamily="34" charset="0"/>
              </a:rPr>
              <a:t>NEGOCIOS/TRABAJOS</a:t>
            </a:r>
          </a:p>
        </p:txBody>
      </p:sp>
      <p:sp>
        <p:nvSpPr>
          <p:cNvPr id="34853" name="TextBox 38"/>
          <p:cNvSpPr txBox="1">
            <a:spLocks noChangeArrowheads="1"/>
          </p:cNvSpPr>
          <p:nvPr/>
        </p:nvSpPr>
        <p:spPr bwMode="auto">
          <a:xfrm>
            <a:off x="9525000" y="3032125"/>
            <a:ext cx="18176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spcBef>
                <a:spcPct val="0"/>
              </a:spcBef>
              <a:buFontTx/>
              <a:buNone/>
            </a:pPr>
            <a:r>
              <a:rPr lang="en-US" altLang="en-US" sz="1600" b="1" dirty="0">
                <a:solidFill>
                  <a:srgbClr val="8E1536"/>
                </a:solidFill>
                <a:latin typeface="Avenir LT Std 65 Medium" pitchFamily="34" charset="0"/>
              </a:rPr>
              <a:t>EL CENTRO</a:t>
            </a:r>
          </a:p>
        </p:txBody>
      </p:sp>
      <p:sp>
        <p:nvSpPr>
          <p:cNvPr id="34854" name="TextBox 46"/>
          <p:cNvSpPr txBox="1">
            <a:spLocks noChangeArrowheads="1"/>
          </p:cNvSpPr>
          <p:nvPr/>
        </p:nvSpPr>
        <p:spPr bwMode="auto">
          <a:xfrm>
            <a:off x="9799638" y="5572125"/>
            <a:ext cx="13255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b="1" dirty="0">
                <a:solidFill>
                  <a:srgbClr val="8E1536"/>
                </a:solidFill>
                <a:latin typeface="Avenir LT Std 65 Medium" pitchFamily="34" charset="0"/>
              </a:rPr>
              <a:t>TIENDAS</a:t>
            </a:r>
          </a:p>
        </p:txBody>
      </p:sp>
      <p:sp>
        <p:nvSpPr>
          <p:cNvPr id="34855" name="TextBox 50"/>
          <p:cNvSpPr txBox="1">
            <a:spLocks noChangeArrowheads="1"/>
          </p:cNvSpPr>
          <p:nvPr/>
        </p:nvSpPr>
        <p:spPr bwMode="auto">
          <a:xfrm>
            <a:off x="8686800" y="4305300"/>
            <a:ext cx="2057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b="1" dirty="0">
                <a:solidFill>
                  <a:srgbClr val="8E1536"/>
                </a:solidFill>
                <a:latin typeface="Avenir LT Std 65 Medium" pitchFamily="34" charset="0"/>
              </a:rPr>
              <a:t>NUEVOS</a:t>
            </a:r>
          </a:p>
          <a:p>
            <a:pPr>
              <a:spcBef>
                <a:spcPct val="0"/>
              </a:spcBef>
              <a:buFontTx/>
              <a:buNone/>
            </a:pPr>
            <a:r>
              <a:rPr lang="en-US" altLang="en-US" sz="1600" b="1" dirty="0">
                <a:solidFill>
                  <a:srgbClr val="8E1536"/>
                </a:solidFill>
                <a:latin typeface="Avenir LT Std 65 Medium" pitchFamily="34" charset="0"/>
              </a:rPr>
              <a:t>VECINDARIOS</a:t>
            </a:r>
          </a:p>
        </p:txBody>
      </p:sp>
      <p:sp>
        <p:nvSpPr>
          <p:cNvPr id="34856" name="TextBox 10"/>
          <p:cNvSpPr txBox="1">
            <a:spLocks noChangeArrowheads="1"/>
          </p:cNvSpPr>
          <p:nvPr/>
        </p:nvSpPr>
        <p:spPr bwMode="auto">
          <a:xfrm>
            <a:off x="3475037" y="5867400"/>
            <a:ext cx="16986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b="1" dirty="0">
                <a:solidFill>
                  <a:srgbClr val="8E1536"/>
                </a:solidFill>
                <a:latin typeface="Avenir LT Std 65 Medium" pitchFamily="34" charset="0"/>
              </a:rPr>
              <a:t>AUTOPISTAS</a:t>
            </a:r>
          </a:p>
        </p:txBody>
      </p:sp>
      <p:sp>
        <p:nvSpPr>
          <p:cNvPr id="34857" name="TextBox 18"/>
          <p:cNvSpPr txBox="1">
            <a:spLocks noChangeArrowheads="1"/>
          </p:cNvSpPr>
          <p:nvPr/>
        </p:nvSpPr>
        <p:spPr bwMode="auto">
          <a:xfrm>
            <a:off x="1566863" y="4164013"/>
            <a:ext cx="21669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b="1" dirty="0">
                <a:solidFill>
                  <a:srgbClr val="8E1536"/>
                </a:solidFill>
                <a:latin typeface="Avenir LT Std 65 Medium" pitchFamily="34" charset="0"/>
              </a:rPr>
              <a:t>VECINDARIOS</a:t>
            </a:r>
          </a:p>
        </p:txBody>
      </p:sp>
      <p:sp>
        <p:nvSpPr>
          <p:cNvPr id="34858" name="TextBox 9"/>
          <p:cNvSpPr txBox="1">
            <a:spLocks noChangeArrowheads="1"/>
          </p:cNvSpPr>
          <p:nvPr/>
        </p:nvSpPr>
        <p:spPr bwMode="auto">
          <a:xfrm>
            <a:off x="2422525" y="2744788"/>
            <a:ext cx="12573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b="1" dirty="0">
                <a:solidFill>
                  <a:srgbClr val="8E1536"/>
                </a:solidFill>
                <a:latin typeface="Avenir LT Std 65 Medium" pitchFamily="34" charset="0"/>
              </a:rPr>
              <a:t>PARQUES</a:t>
            </a:r>
          </a:p>
        </p:txBody>
      </p:sp>
      <p:sp>
        <p:nvSpPr>
          <p:cNvPr id="34859" name="TextBox 34"/>
          <p:cNvSpPr txBox="1">
            <a:spLocks noChangeArrowheads="1"/>
          </p:cNvSpPr>
          <p:nvPr/>
        </p:nvSpPr>
        <p:spPr bwMode="auto">
          <a:xfrm>
            <a:off x="3327400" y="3571875"/>
            <a:ext cx="1325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b="1" dirty="0">
                <a:solidFill>
                  <a:srgbClr val="8E1536"/>
                </a:solidFill>
                <a:latin typeface="Avenir LT Std 65 Medium" pitchFamily="34" charset="0"/>
              </a:rPr>
              <a:t>CALLES</a:t>
            </a:r>
          </a:p>
        </p:txBody>
      </p:sp>
      <p:sp>
        <p:nvSpPr>
          <p:cNvPr id="34860" name="TextBox 42"/>
          <p:cNvSpPr txBox="1">
            <a:spLocks noChangeArrowheads="1"/>
          </p:cNvSpPr>
          <p:nvPr/>
        </p:nvSpPr>
        <p:spPr bwMode="auto">
          <a:xfrm>
            <a:off x="6727825" y="6070600"/>
            <a:ext cx="17637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b="1" dirty="0">
                <a:solidFill>
                  <a:srgbClr val="8E1536"/>
                </a:solidFill>
                <a:latin typeface="Avenir LT Std 65 Medium" pitchFamily="34" charset="0"/>
              </a:rPr>
              <a:t>CENTROS COMERCIALES</a:t>
            </a:r>
          </a:p>
        </p:txBody>
      </p:sp>
      <p:sp>
        <p:nvSpPr>
          <p:cNvPr id="34861" name="TextBox 54"/>
          <p:cNvSpPr txBox="1">
            <a:spLocks noChangeArrowheads="1"/>
          </p:cNvSpPr>
          <p:nvPr/>
        </p:nvSpPr>
        <p:spPr bwMode="auto">
          <a:xfrm>
            <a:off x="5173663" y="4587875"/>
            <a:ext cx="13255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b="1" dirty="0">
                <a:solidFill>
                  <a:srgbClr val="8E1536"/>
                </a:solidFill>
                <a:latin typeface="Avenir LT Std 65 Medium" pitchFamily="34" charset="0"/>
              </a:rPr>
              <a:t>ESCUELAS</a:t>
            </a:r>
          </a:p>
        </p:txBody>
      </p:sp>
    </p:spTree>
  </p:cSld>
  <p:clrMapOvr>
    <a:masterClrMapping/>
  </p:clrMapOvr>
  <p:transition>
    <p:fade/>
  </p:transition>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R-GPU">
      <a:majorFont>
        <a:latin typeface="Avenir LT Std 65 Medium"/>
        <a:ea typeface=""/>
        <a:cs typeface=""/>
      </a:majorFont>
      <a:minorFont>
        <a:latin typeface="Avenir LT Std 35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5199</TotalTime>
  <Words>1972</Words>
  <Application>Microsoft Office PowerPoint</Application>
  <PresentationFormat>Widescreen</PresentationFormat>
  <Paragraphs>232</Paragraphs>
  <Slides>35</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Avenir LT Std 35 Light</vt:lpstr>
      <vt:lpstr>Avenir LT Std 45 Book</vt:lpstr>
      <vt:lpstr>Avenir LT Std 65 Medium</vt:lpstr>
      <vt:lpstr>Calibri</vt:lpstr>
      <vt:lpstr>Century Gothic</vt:lpstr>
      <vt:lpstr>Montserrat</vt:lpstr>
      <vt:lpstr>Times</vt:lpstr>
      <vt:lpstr>Wingdings</vt:lpstr>
      <vt:lpstr>2_Custom Design</vt:lpstr>
      <vt:lpstr>PowerPoint Presentation</vt:lpstr>
      <vt:lpstr>PowerPoint Presentation</vt:lpstr>
      <vt:lpstr>PowerPoint Presentation</vt:lpstr>
      <vt:lpstr>Zoom</vt:lpstr>
      <vt:lpstr>Acuerdo de participación virtual </vt:lpstr>
      <vt:lpstr>BIENVENIDA Y ORDEN DEL DÍA</vt:lpstr>
      <vt:lpstr>Programa del taller</vt:lpstr>
      <vt:lpstr>PROCESO DE SANTA ROSA FORWARD</vt:lpstr>
      <vt:lpstr>PowerPoint Presentation</vt:lpstr>
      <vt:lpstr>PowerPoint Presentation</vt:lpstr>
      <vt:lpstr>PowerPoint Presentation</vt:lpstr>
      <vt:lpstr>PowerPoint Presentation</vt:lpstr>
      <vt:lpstr>Sitio web del proyecto</vt:lpstr>
      <vt:lpstr>Resumen de las condiciones existentes</vt:lpstr>
      <vt:lpstr>Encuesta comunitaria n.°1</vt:lpstr>
      <vt:lpstr>Libro de información</vt:lpstr>
      <vt:lpstr>La Visión</vt:lpstr>
      <vt:lpstr>LA VISIÓN</vt:lpstr>
      <vt:lpstr>La Visión</vt:lpstr>
      <vt:lpstr>La Visión</vt:lpstr>
      <vt:lpstr>La Visión</vt:lpstr>
      <vt:lpstr>La Visión</vt:lpstr>
      <vt:lpstr>La Visión</vt:lpstr>
      <vt:lpstr>La Visión</vt:lpstr>
      <vt:lpstr>La Visión</vt:lpstr>
      <vt:lpstr>PowerPoint Presentation</vt:lpstr>
      <vt:lpstr>DISCUSIÓN EN GRUPO</vt:lpstr>
      <vt:lpstr>¡Comencemos! </vt:lpstr>
      <vt:lpstr>Pregunta n.°1</vt:lpstr>
      <vt:lpstr>Pregunta n.°2</vt:lpstr>
      <vt:lpstr>Pregunta n.°3</vt:lpstr>
      <vt:lpstr>Pregunta n.°4</vt:lpstr>
      <vt:lpstr>Pregunta n.°5</vt:lpstr>
      <vt:lpstr>LOS PASOS SIGUIENTES</vt:lpstr>
      <vt:lpstr>Los Pasos Siguientes</vt:lpstr>
    </vt:vector>
  </TitlesOfParts>
  <Company>MIG,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Carie DeRuiter</dc:creator>
  <cp:lastModifiedBy>Ana Padilla</cp:lastModifiedBy>
  <cp:revision>427</cp:revision>
  <cp:lastPrinted>2021-04-01T00:26:00Z</cp:lastPrinted>
  <dcterms:created xsi:type="dcterms:W3CDTF">2007-06-28T16:32:00Z</dcterms:created>
  <dcterms:modified xsi:type="dcterms:W3CDTF">2021-05-14T18:39:33Z</dcterms:modified>
</cp:coreProperties>
</file>